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57" r:id="rId2"/>
    <p:sldId id="358" r:id="rId3"/>
    <p:sldId id="360" r:id="rId4"/>
    <p:sldId id="277" r:id="rId5"/>
    <p:sldId id="359" r:id="rId6"/>
    <p:sldId id="361" r:id="rId7"/>
    <p:sldId id="367" r:id="rId8"/>
    <p:sldId id="366" r:id="rId9"/>
    <p:sldId id="365" r:id="rId10"/>
    <p:sldId id="364" r:id="rId11"/>
    <p:sldId id="368" r:id="rId12"/>
    <p:sldId id="369" r:id="rId13"/>
    <p:sldId id="385" r:id="rId14"/>
    <p:sldId id="373" r:id="rId15"/>
    <p:sldId id="374" r:id="rId16"/>
    <p:sldId id="259" r:id="rId17"/>
    <p:sldId id="375" r:id="rId18"/>
    <p:sldId id="376" r:id="rId19"/>
    <p:sldId id="377" r:id="rId20"/>
    <p:sldId id="378" r:id="rId21"/>
    <p:sldId id="379" r:id="rId22"/>
    <p:sldId id="383" r:id="rId23"/>
    <p:sldId id="380" r:id="rId24"/>
    <p:sldId id="384" r:id="rId25"/>
    <p:sldId id="381" r:id="rId26"/>
    <p:sldId id="382" r:id="rId27"/>
    <p:sldId id="356" r:id="rId28"/>
  </p:sldIdLst>
  <p:sldSz cx="12192000" cy="6858000"/>
  <p:notesSz cx="6858000" cy="9144000"/>
  <p:embeddedFontLst>
    <p:embeddedFont>
      <p:font typeface="BM JUA OTF" panose="02020603020101020101" pitchFamily="18" charset="-127"/>
      <p:regular r:id="rId31"/>
    </p:embeddedFont>
    <p:embeddedFont>
      <p:font typeface="Noto Sans Symbols" pitchFamily="2" charset="0"/>
      <p:regular r:id="rId32"/>
    </p:embeddedFont>
    <p:embeddedFont>
      <p:font typeface="Oi" pitchFamily="2" charset="0"/>
      <p:regular r:id="rId33"/>
    </p:embeddedFont>
    <p:embeddedFont>
      <p:font typeface="Play" pitchFamily="2" charset="0"/>
      <p:regular r:id="rId34"/>
      <p:bold r:id="rId35"/>
    </p:embeddedFont>
    <p:embeddedFont>
      <p:font typeface="Pretendard Variable Medium" panose="02000003000000020004" pitchFamily="2" charset="-127"/>
      <p:regular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0" roundtripDataSignature="AMtx7miqu4z2Lwa8k8UVJY4857LYJZOA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00FD"/>
    <a:srgbClr val="00A9F2"/>
    <a:srgbClr val="00C4FF"/>
    <a:srgbClr val="582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3D9465-7E50-4C48-8EE0-4B9D99EB50E8}">
  <a:tblStyle styleId="{2A3D9465-7E50-4C48-8EE0-4B9D99EB50E8}" styleName="Table_0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2DE24AE-E711-4FCE-81B9-F58206D9739F}" styleName="Table_1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18D9362-B2F6-4E82-A880-BAC6AE732352}" styleName="Table_2">
    <a:wholeTbl>
      <a:tcTxStyle b="off" i="off">
        <a:font>
          <a:latin typeface="Amazon Ember Display"/>
          <a:ea typeface="Amazon Ember Display"/>
          <a:cs typeface="Amazon Ember Display"/>
        </a:font>
        <a:schemeClr val="lt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0"/>
    <p:restoredTop sz="71565"/>
  </p:normalViewPr>
  <p:slideViewPr>
    <p:cSldViewPr snapToGrid="0">
      <p:cViewPr varScale="1">
        <p:scale>
          <a:sx n="90" d="100"/>
          <a:sy n="90" d="100"/>
        </p:scale>
        <p:origin x="87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31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11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gs" Target="tags/tag1.xml"/><Relationship Id="rId11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4D72A8-F657-DBBA-1BDC-F4C4AAA2B2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7576-A33B-718E-249A-2E0B5363B1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9DAFC-E739-9640-AF80-D0F3617B0B71}" type="datetimeFigureOut">
              <a:rPr lang="en-KR" smtClean="0"/>
              <a:t>2/19/25</a:t>
            </a:fld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560A11-9CAC-5DC6-EE67-D8A0C67AB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ED0DB-C119-B903-BF8A-1A867FEE46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89D86-B680-AB4A-B599-8E8DB7FA2F0A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33232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sldNum" idx="12"/>
          </p:nvPr>
        </p:nvSpPr>
        <p:spPr>
          <a:xfrm>
            <a:off x="1943100" y="8891337"/>
            <a:ext cx="2971800" cy="25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‹#›</a:t>
            </a:fld>
            <a:endParaRPr sz="10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2160">
          <p15:clr>
            <a:srgbClr val="F26B43"/>
          </p15:clr>
        </p15:guide>
        <p15:guide id="3" orient="horz" pos="312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kumimoji="1" lang="ko-KR" altLang="en-US" dirty="0">
                <a:latin typeface="+mn-lt"/>
              </a:rPr>
              <a:t>안녕하세요</a:t>
            </a:r>
            <a:r>
              <a:rPr kumimoji="1" lang="en-US" altLang="ko-KR" dirty="0">
                <a:latin typeface="+mn-lt"/>
              </a:rPr>
              <a:t>.</a:t>
            </a:r>
            <a:r>
              <a:rPr kumimoji="1" lang="ko-KR" altLang="en-US" dirty="0">
                <a:latin typeface="+mn-lt"/>
              </a:rPr>
              <a:t> 모던 </a:t>
            </a:r>
            <a:r>
              <a:rPr kumimoji="1" lang="ko-KR" altLang="en-US" dirty="0" err="1">
                <a:latin typeface="+mn-lt"/>
              </a:rPr>
              <a:t>테크</a:t>
            </a:r>
            <a:r>
              <a:rPr kumimoji="1" lang="ko-KR" altLang="en-US" dirty="0">
                <a:latin typeface="+mn-lt"/>
              </a:rPr>
              <a:t> 팀에서 클라우드 엔지니어로 근무중인 윤서율이라고 합니다</a:t>
            </a:r>
            <a:r>
              <a:rPr kumimoji="1" lang="en-US" altLang="ko-KR" dirty="0">
                <a:latin typeface="+mn-lt"/>
              </a:rPr>
              <a:t>.</a:t>
            </a:r>
          </a:p>
          <a:p>
            <a:pPr lvl="0" algn="l"/>
            <a:r>
              <a:rPr kumimoji="1" lang="en-US" altLang="ko-KR" dirty="0">
                <a:latin typeface="+mn-lt"/>
              </a:rPr>
              <a:t>MSA </a:t>
            </a:r>
            <a:r>
              <a:rPr kumimoji="1" lang="ko-KR" altLang="en-US" dirty="0">
                <a:latin typeface="+mn-lt"/>
              </a:rPr>
              <a:t>환경에서의 로그 기반 </a:t>
            </a:r>
            <a:r>
              <a:rPr kumimoji="1" lang="en-US" altLang="ko-KR" dirty="0">
                <a:latin typeface="+mn-lt"/>
              </a:rPr>
              <a:t>API</a:t>
            </a:r>
            <a:r>
              <a:rPr kumimoji="1" lang="ko-KR" altLang="en-US" dirty="0">
                <a:latin typeface="+mn-lt"/>
              </a:rPr>
              <a:t> 관리 전략과</a:t>
            </a:r>
            <a:r>
              <a:rPr kumimoji="1" lang="en-US" altLang="ko-KR" dirty="0">
                <a:latin typeface="+mn-lt"/>
              </a:rPr>
              <a:t>,</a:t>
            </a:r>
            <a:r>
              <a:rPr kumimoji="1" lang="ko-KR" altLang="en-US" dirty="0">
                <a:latin typeface="+mn-lt"/>
              </a:rPr>
              <a:t> 게이트웨이 활용이라는 제목으로 세션을 준비해보았는데요</a:t>
            </a:r>
            <a:r>
              <a:rPr kumimoji="1" lang="en-US" altLang="ko-KR" dirty="0">
                <a:latin typeface="+mn-lt"/>
              </a:rPr>
              <a:t>.</a:t>
            </a:r>
          </a:p>
          <a:p>
            <a:pPr lvl="0" algn="l"/>
            <a:r>
              <a:rPr kumimoji="1" lang="ko-KR" altLang="en-US" dirty="0">
                <a:latin typeface="+mn-lt"/>
              </a:rPr>
              <a:t>팀 명에서 유추할 수 있듯 애플리케이션 현대화 관련 작업을 하며 </a:t>
            </a:r>
            <a:r>
              <a:rPr kumimoji="1" lang="en-US" altLang="ko-KR" dirty="0">
                <a:latin typeface="+mn-lt"/>
              </a:rPr>
              <a:t>API</a:t>
            </a:r>
            <a:r>
              <a:rPr kumimoji="1" lang="ko-KR" altLang="en-US" dirty="0">
                <a:latin typeface="+mn-lt"/>
              </a:rPr>
              <a:t> 로그를 데이터독으로 관리한 경험담을 전달하고자 합니다</a:t>
            </a:r>
            <a:r>
              <a:rPr kumimoji="1" lang="en-US" altLang="ko-KR" dirty="0">
                <a:latin typeface="+mn-lt"/>
              </a:rPr>
              <a:t>.</a:t>
            </a:r>
          </a:p>
          <a:p>
            <a:pPr lvl="0" algn="l"/>
            <a:r>
              <a:rPr kumimoji="1" lang="ko-KR" altLang="en-US" dirty="0">
                <a:latin typeface="+mn-lt"/>
              </a:rPr>
              <a:t>제목에서 관리 전략이라고 하였지만 고리타분하지 않게</a:t>
            </a:r>
            <a:r>
              <a:rPr kumimoji="1" lang="en-US" altLang="ko-KR" dirty="0">
                <a:latin typeface="+mn-lt"/>
              </a:rPr>
              <a:t>,</a:t>
            </a:r>
            <a:r>
              <a:rPr kumimoji="1" lang="ko-KR" altLang="en-US" dirty="0">
                <a:latin typeface="+mn-lt"/>
              </a:rPr>
              <a:t> 최대한 편하게 들으실 수 있도록 준비하였습니다</a:t>
            </a:r>
            <a:r>
              <a:rPr kumimoji="1" lang="en-US" altLang="ko-KR" dirty="0">
                <a:latin typeface="+mn-lt"/>
              </a:rPr>
              <a:t>.</a:t>
            </a:r>
          </a:p>
          <a:p>
            <a:pPr lvl="0" algn="l"/>
            <a:r>
              <a:rPr kumimoji="1" lang="ko-KR" altLang="en-US" dirty="0">
                <a:latin typeface="+mn-lt"/>
              </a:rPr>
              <a:t>그럼 </a:t>
            </a:r>
            <a:r>
              <a:rPr kumimoji="1" lang="ko-KR" altLang="en-US" dirty="0" err="1">
                <a:latin typeface="+mn-lt"/>
              </a:rPr>
              <a:t>시작히겠습니다</a:t>
            </a:r>
            <a:r>
              <a:rPr kumimoji="1" lang="en-US" altLang="ko-KR" dirty="0">
                <a:latin typeface="+mn-lt"/>
              </a:rPr>
              <a:t>.</a:t>
            </a:r>
            <a:endParaRPr kumimoji="1" lang="ko-KR" altLang="en-US" dirty="0">
              <a:latin typeface="+mn-lt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 smtClean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</a:t>
            </a:fld>
            <a:endParaRPr lang="en-US" sz="1000" b="0" i="0" u="none" strike="noStrike" cap="non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1011406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96E5EC20-DAC8-DF8C-7546-2E909B0E5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D8D9F78E-BDA6-E3A2-8C1B-32A80BD15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드디어 오늘 제가 말씀드리고 싶었던 로그 투 </a:t>
            </a:r>
            <a:r>
              <a:rPr lang="ko-KR" altLang="en-US" dirty="0" err="1"/>
              <a:t>메트릭입니다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커스텀 </a:t>
            </a:r>
            <a:r>
              <a:rPr lang="ko-KR" altLang="en-US" dirty="0" err="1"/>
              <a:t>메트릭의</a:t>
            </a:r>
            <a:r>
              <a:rPr lang="ko-KR" altLang="en-US" dirty="0"/>
              <a:t> 일종으로 개인적으로 데이터독에서 지원하는 </a:t>
            </a:r>
            <a:r>
              <a:rPr lang="ko-KR" altLang="en-US" dirty="0" err="1"/>
              <a:t>파워풀한</a:t>
            </a:r>
            <a:r>
              <a:rPr lang="ko-KR" altLang="en-US" dirty="0"/>
              <a:t> 기능이라고 생각하는 기능입니다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데이터독에 적재된 로그 데이터를 그대로 </a:t>
            </a:r>
            <a:r>
              <a:rPr lang="ko-KR" altLang="en-US" dirty="0" err="1"/>
              <a:t>메트릭</a:t>
            </a:r>
            <a:r>
              <a:rPr lang="ko-KR" altLang="en-US" dirty="0"/>
              <a:t> 데이터로 다룰 수 있도록 해주는 덕분에 별다른 파싱이나 프로토콜 변환 없이 트랜잭션에서 나타나는 데이터를 그대로 </a:t>
            </a:r>
            <a:r>
              <a:rPr lang="ko-KR" altLang="en-US" dirty="0" err="1"/>
              <a:t>메트릭</a:t>
            </a:r>
            <a:r>
              <a:rPr lang="ko-KR" altLang="en-US" dirty="0"/>
              <a:t> 데이터로 변환할 수 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변환된 데이터는 데이터독의 대시보드를 구성하거나</a:t>
            </a:r>
            <a:r>
              <a:rPr lang="en-US" altLang="ko-KR" dirty="0"/>
              <a:t>,</a:t>
            </a:r>
            <a:r>
              <a:rPr lang="ko-KR" altLang="en-US" dirty="0"/>
              <a:t> 지원하는 </a:t>
            </a:r>
            <a:r>
              <a:rPr lang="en-US" altLang="ko-KR" dirty="0"/>
              <a:t>API</a:t>
            </a:r>
            <a:r>
              <a:rPr lang="ko-KR" altLang="en-US" dirty="0" err="1"/>
              <a:t>를</a:t>
            </a:r>
            <a:r>
              <a:rPr lang="ko-KR" altLang="en-US" dirty="0"/>
              <a:t> 활용해서 내부 솔루션으로 재가공이 가능합니다</a:t>
            </a:r>
            <a:r>
              <a:rPr lang="en-US" altLang="ko-KR" dirty="0"/>
              <a:t>.</a:t>
            </a:r>
            <a:r>
              <a:rPr lang="ko-KR" altLang="en-US" dirty="0"/>
              <a:t> 이부분은 이후에 보여드리도록 하겠습니다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624C6E1B-2A76-5E21-492F-069F973F9C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7633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>
          <a:extLst>
            <a:ext uri="{FF2B5EF4-FFF2-40B4-BE49-F238E27FC236}">
              <a16:creationId xmlns:a16="http://schemas.microsoft.com/office/drawing/2014/main" id="{93D94B71-1F5D-1224-8331-BF4471162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ce3f88fed4_5_711:notes">
            <a:extLst>
              <a:ext uri="{FF2B5EF4-FFF2-40B4-BE49-F238E27FC236}">
                <a16:creationId xmlns:a16="http://schemas.microsoft.com/office/drawing/2014/main" id="{65D100B7-0C1E-0B6C-0521-25C3F599E4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다음으로 마이크로 서비스 아키텍처에서 </a:t>
            </a:r>
            <a:r>
              <a:rPr lang="en-US" altLang="ko-KR" dirty="0"/>
              <a:t>API</a:t>
            </a:r>
            <a:r>
              <a:rPr lang="ko-KR" altLang="en-US" dirty="0"/>
              <a:t> 관리를 효과적으로 할 수 있도록 해주는 </a:t>
            </a:r>
            <a:r>
              <a:rPr lang="ko-KR" altLang="en-US" dirty="0" err="1"/>
              <a:t>에이피아이</a:t>
            </a:r>
            <a:r>
              <a:rPr lang="ko-KR" altLang="en-US" dirty="0"/>
              <a:t> 게이트웨이에 대해서 </a:t>
            </a:r>
            <a:r>
              <a:rPr lang="en-US" altLang="ko-KR" dirty="0"/>
              <a:t>MSA</a:t>
            </a:r>
            <a:r>
              <a:rPr lang="ko-KR" altLang="en-US" dirty="0"/>
              <a:t> 도입과 </a:t>
            </a:r>
            <a:r>
              <a:rPr lang="en-US" altLang="ko-KR" dirty="0"/>
              <a:t>API</a:t>
            </a:r>
            <a:r>
              <a:rPr lang="ko-KR" altLang="en-US" dirty="0"/>
              <a:t> </a:t>
            </a:r>
            <a:r>
              <a:rPr lang="en-US" altLang="ko-KR" dirty="0"/>
              <a:t>Management</a:t>
            </a:r>
            <a:r>
              <a:rPr lang="ko-KR" altLang="en-US" dirty="0"/>
              <a:t>와 더불어 살펴보도록 하겠습니다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20" name="Google Shape;520;g2ce3f88fed4_5_711:notes">
            <a:extLst>
              <a:ext uri="{FF2B5EF4-FFF2-40B4-BE49-F238E27FC236}">
                <a16:creationId xmlns:a16="http://schemas.microsoft.com/office/drawing/2014/main" id="{58E9BAF2-A1FB-7907-B921-ADA0BFB06D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4186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F6635310-BAEE-3A75-2E68-2E874AA4B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62A91032-66AD-E3A8-8BFB-7EAC928DD5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None/>
            </a:pPr>
            <a:r>
              <a:rPr lang="ko-KR" altLang="en-US" sz="24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에이피아이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게이트웨이에 대해서 검색해보면 </a:t>
            </a: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(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장표읽기</a:t>
            </a: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)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</a:t>
            </a:r>
            <a:r>
              <a:rPr lang="ko-KR" altLang="en-US" sz="24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라고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설명이 나옵니다</a:t>
            </a: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.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하지만 이미 아는 사람만 이해하는 </a:t>
            </a:r>
            <a:r>
              <a:rPr lang="ko-KR" altLang="en-US" sz="24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설명일겁니다</a:t>
            </a: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.</a:t>
            </a:r>
            <a:endParaRPr lang="en" altLang="ko-KR" sz="240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None/>
            </a:pPr>
            <a:endParaRPr lang="en" altLang="ko-KR" sz="240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None/>
            </a:pP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이를 쉽고 잘 이해하기 위해서는 먼저 </a:t>
            </a:r>
            <a:r>
              <a:rPr lang="ko-KR" altLang="en-US" sz="24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에이피아이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게이트웨이의 등장부터 이해해야 하는데요</a:t>
            </a: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.</a:t>
            </a:r>
            <a:endParaRPr lang="ko-KR" altLang="en-US" sz="240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D0405B98-7DED-745B-16EB-5E6B10769D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05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237F4506-1ADE-6EEC-7B9B-E62D2AE70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286C9B91-64E9-583F-F673-CBC84AB734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ko-KR" altLang="en-US" sz="3200" b="1" dirty="0" err="1"/>
              <a:t>모놀리식</a:t>
            </a:r>
            <a:r>
              <a:rPr lang="ko-KR" altLang="en-US" sz="3200" b="1" dirty="0"/>
              <a:t> 시스템에서는</a:t>
            </a:r>
            <a:endParaRPr lang="en-US" altLang="ko-KR" sz="32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200" dirty="0"/>
              <a:t>단일 애플리케이션에 모든 기능이 통합되어 있어 유지보수가 어렵고</a:t>
            </a:r>
            <a:r>
              <a:rPr lang="en-US" altLang="ko-KR" sz="3200" dirty="0"/>
              <a:t>,</a:t>
            </a:r>
            <a:endParaRPr lang="ko-KR" alt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200" dirty="0"/>
              <a:t>작은 변경사항에도 전체 애플리케이션을 재배포해야 하는 비효율이 발생하거나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200" dirty="0"/>
              <a:t>특정 기능의 확장이 필요할 때 전체 애플리케이션을 확장해야 하는 문제를 확인할 수 있었고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200" dirty="0"/>
              <a:t>다양한 분야별 각 프로그래밍 언어의 장점을 살리지 못하는 등 개별 기술 스택 선택의 제약이 </a:t>
            </a:r>
            <a:r>
              <a:rPr lang="ko-KR" altLang="en-US" sz="3200" dirty="0" err="1"/>
              <a:t>있는점</a:t>
            </a:r>
            <a:r>
              <a:rPr lang="ko-KR" altLang="en-US" sz="3200" b="0" dirty="0"/>
              <a:t> </a:t>
            </a:r>
            <a:r>
              <a:rPr lang="ko-KR" altLang="en-US" sz="3200" b="1" dirty="0"/>
              <a:t>등</a:t>
            </a:r>
            <a:endParaRPr lang="en-US" altLang="ko-KR" sz="3200" b="1" dirty="0"/>
          </a:p>
          <a:p>
            <a:pPr marL="228600" indent="0">
              <a:buFont typeface="Arial" panose="020B0604020202020204" pitchFamily="34" charset="0"/>
              <a:buNone/>
            </a:pPr>
            <a:r>
              <a:rPr lang="ko-KR" altLang="en-US" sz="3200" b="1" dirty="0"/>
              <a:t>아키텍처의 한계가 드러나면서 </a:t>
            </a:r>
            <a:r>
              <a:rPr lang="ko-KR" altLang="en-US" sz="4400" b="1" dirty="0" err="1"/>
              <a:t>마이크로서비스</a:t>
            </a:r>
            <a:r>
              <a:rPr lang="ko-KR" altLang="en-US" sz="4400" b="1" dirty="0"/>
              <a:t> 아키텍처로의 전환 필요성이 떠올랐고</a:t>
            </a:r>
            <a:r>
              <a:rPr lang="en-US" altLang="ko-KR" sz="4400" b="1" dirty="0"/>
              <a:t>,</a:t>
            </a:r>
            <a:r>
              <a:rPr lang="ko-KR" altLang="en-US" sz="4400" b="1" dirty="0"/>
              <a:t> </a:t>
            </a:r>
            <a:r>
              <a:rPr lang="en-US" altLang="ko-KR" sz="4400" b="1" dirty="0"/>
              <a:t>(</a:t>
            </a:r>
            <a:r>
              <a:rPr lang="ko-KR" altLang="en-US" sz="4400" b="1" dirty="0"/>
              <a:t>클릭</a:t>
            </a:r>
            <a:r>
              <a:rPr lang="en-US" altLang="ko-KR" sz="4400" b="1" dirty="0"/>
              <a:t>)</a:t>
            </a:r>
          </a:p>
          <a:p>
            <a:pPr marL="228600" indent="0">
              <a:buFont typeface="Arial" panose="020B0604020202020204" pitchFamily="34" charset="0"/>
              <a:buNone/>
            </a:pPr>
            <a:endParaRPr lang="en-US" altLang="ko-KR" sz="4400" b="1" dirty="0"/>
          </a:p>
          <a:p>
            <a:pPr marL="228600" indent="0">
              <a:buFont typeface="Arial" panose="020B0604020202020204" pitchFamily="34" charset="0"/>
              <a:buNone/>
            </a:pPr>
            <a:r>
              <a:rPr lang="en-US" altLang="ko-KR" sz="4400" b="1" dirty="0"/>
              <a:t>(</a:t>
            </a:r>
            <a:r>
              <a:rPr lang="ko-KR" altLang="en-US" sz="4400" b="1" dirty="0"/>
              <a:t>클릭</a:t>
            </a:r>
            <a:r>
              <a:rPr lang="en-US" altLang="ko-KR" sz="4400" b="1" dirty="0"/>
              <a:t>)MSA </a:t>
            </a:r>
            <a:r>
              <a:rPr lang="ko-KR" altLang="en-US" sz="4400" b="1" dirty="0"/>
              <a:t>도입을 통해 </a:t>
            </a:r>
            <a:r>
              <a:rPr lang="en-US" altLang="ko-KR" sz="4400" b="1" dirty="0"/>
              <a:t>(</a:t>
            </a:r>
            <a:r>
              <a:rPr lang="ko-KR" altLang="en-US" sz="4400" b="1" dirty="0"/>
              <a:t>클릭</a:t>
            </a:r>
            <a:r>
              <a:rPr lang="en-US" altLang="ko-KR" sz="4400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4400" dirty="0"/>
              <a:t>서비스별 개발과 배포가 가능해지고</a:t>
            </a:r>
            <a:r>
              <a:rPr lang="en-US" altLang="ko-KR" sz="4400" dirty="0"/>
              <a:t>,</a:t>
            </a:r>
            <a:r>
              <a:rPr lang="ko-KR" altLang="en-US" sz="4400" dirty="0"/>
              <a:t> 독립적인 확장성을 확보할 수 있었습니다</a:t>
            </a:r>
            <a:r>
              <a:rPr lang="en-US" altLang="ko-KR" sz="4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4400" dirty="0"/>
              <a:t>또한</a:t>
            </a:r>
            <a:r>
              <a:rPr lang="en-US" altLang="ko-KR" sz="4400" dirty="0"/>
              <a:t>,</a:t>
            </a:r>
            <a:r>
              <a:rPr lang="ko-KR" altLang="en-US" sz="4400" dirty="0"/>
              <a:t> 다양한 기술 스택을 하나의 프로젝트에서도 사용이 가능해져 각 언어에서의 이점만 가져올 수 있었고</a:t>
            </a:r>
            <a:r>
              <a:rPr lang="en-US" altLang="ko-KR" sz="4400" dirty="0"/>
              <a:t>,</a:t>
            </a:r>
            <a:endParaRPr lang="ko-KR" altLang="en-US" sz="4400" dirty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4400" dirty="0"/>
              <a:t>더불어 장애 격리와 복원력 또한 향상 되었습니다</a:t>
            </a:r>
            <a:r>
              <a:rPr lang="en-US" altLang="ko-KR" sz="4400" dirty="0"/>
              <a:t>.</a:t>
            </a:r>
            <a:endParaRPr lang="en-US" altLang="ko-KR" sz="3200" dirty="0"/>
          </a:p>
          <a:p>
            <a:pPr>
              <a:buFont typeface="Arial" panose="020B0604020202020204" pitchFamily="34" charset="0"/>
              <a:buChar char="•"/>
            </a:pPr>
            <a:endParaRPr lang="en-US" altLang="ko-KR" sz="3200" dirty="0"/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70788C36-8353-7372-B596-E63E2A7798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90503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409B6D78-E7C6-794E-5855-438FEB184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D7296F45-2A10-5EA8-0110-D068B547CA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ko-KR" altLang="en-US" sz="3600" b="1" dirty="0"/>
              <a:t>이 그림이 무엇인지 아시나요</a:t>
            </a:r>
            <a:r>
              <a:rPr lang="en-US" altLang="ko-KR" sz="3600" b="1" dirty="0"/>
              <a:t>?</a:t>
            </a:r>
            <a:r>
              <a:rPr lang="ko-KR" altLang="en-US" sz="3600" b="1" dirty="0"/>
              <a:t> </a:t>
            </a:r>
            <a:r>
              <a:rPr lang="en-US" altLang="ko-KR" sz="3600" b="1" dirty="0"/>
              <a:t>(</a:t>
            </a:r>
            <a:r>
              <a:rPr lang="ko-KR" altLang="en-US" sz="3600" b="1" dirty="0"/>
              <a:t>클릭</a:t>
            </a:r>
            <a:r>
              <a:rPr lang="en-US" altLang="ko-KR" sz="3600" b="1" dirty="0"/>
              <a:t>)MSA</a:t>
            </a:r>
            <a:r>
              <a:rPr lang="ko-KR" altLang="en-US" sz="3600" b="1" dirty="0"/>
              <a:t>로 구성된 시스템 노드를 연결한 서비스 </a:t>
            </a:r>
            <a:r>
              <a:rPr lang="ko-KR" altLang="en-US" sz="3600" b="1" dirty="0" err="1"/>
              <a:t>매쉬를</a:t>
            </a:r>
            <a:r>
              <a:rPr lang="ko-KR" altLang="en-US" sz="3600" b="1" dirty="0"/>
              <a:t> 추상화한 그림이라고 합니다</a:t>
            </a:r>
            <a:r>
              <a:rPr lang="en-US" altLang="ko-KR" sz="3600" b="1" dirty="0"/>
              <a:t>.</a:t>
            </a:r>
            <a:r>
              <a:rPr lang="ko-KR" altLang="en-US" sz="3600" b="1" dirty="0"/>
              <a:t> 보기만해도 </a:t>
            </a:r>
            <a:r>
              <a:rPr lang="ko-KR" altLang="en-US" sz="3600" b="1" dirty="0" err="1"/>
              <a:t>복잡한게</a:t>
            </a:r>
            <a:r>
              <a:rPr lang="ko-KR" altLang="en-US" sz="3600" b="1" dirty="0"/>
              <a:t> 느껴지죠</a:t>
            </a:r>
            <a:r>
              <a:rPr lang="en-US" altLang="ko-KR" sz="3600" b="1" dirty="0"/>
              <a:t>?</a:t>
            </a:r>
            <a:r>
              <a:rPr lang="ko-KR" altLang="en-US" sz="3600" b="1" dirty="0"/>
              <a:t> 이처럼 </a:t>
            </a:r>
            <a:r>
              <a:rPr lang="en-US" altLang="ko-KR" sz="3600" b="1" dirty="0"/>
              <a:t>MSA</a:t>
            </a:r>
            <a:r>
              <a:rPr lang="ko-KR" altLang="en-US" sz="3600" b="1" dirty="0"/>
              <a:t> 시스템 또한 마냥 </a:t>
            </a:r>
            <a:r>
              <a:rPr lang="ko-KR" altLang="en-US" sz="3600" b="1" dirty="0" err="1"/>
              <a:t>좋기만한</a:t>
            </a:r>
            <a:r>
              <a:rPr lang="ko-KR" altLang="en-US" sz="3600" b="1" dirty="0"/>
              <a:t> 것은 아니었습니다</a:t>
            </a:r>
            <a:r>
              <a:rPr lang="en-US" altLang="ko-KR" sz="3600" b="1" dirty="0"/>
              <a:t>.</a:t>
            </a:r>
            <a:r>
              <a:rPr lang="ko-KR" altLang="en-US" sz="3600" b="1" dirty="0"/>
              <a:t> </a:t>
            </a:r>
            <a:endParaRPr lang="en-US" altLang="ko-KR" sz="3600" b="1" dirty="0"/>
          </a:p>
          <a:p>
            <a:endParaRPr lang="en-US" altLang="ko-KR" sz="3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600" dirty="0"/>
              <a:t>각 </a:t>
            </a:r>
            <a:r>
              <a:rPr lang="ko-KR" altLang="en-US" sz="3600" dirty="0" err="1"/>
              <a:t>마이크로서비스마다</a:t>
            </a:r>
            <a:r>
              <a:rPr lang="ko-KR" altLang="en-US" sz="3600" dirty="0"/>
              <a:t> 다른 </a:t>
            </a:r>
            <a:r>
              <a:rPr lang="ko-KR" altLang="en-US" sz="3600" dirty="0" err="1"/>
              <a:t>엔드포인트가</a:t>
            </a:r>
            <a:r>
              <a:rPr lang="ko-KR" altLang="en-US" sz="3600" dirty="0"/>
              <a:t> 존재하고</a:t>
            </a:r>
            <a:r>
              <a:rPr lang="en-US" altLang="ko-KR" sz="3600" dirty="0"/>
              <a:t>,</a:t>
            </a:r>
            <a:r>
              <a:rPr lang="ko-KR" altLang="en-US" sz="3600" dirty="0"/>
              <a:t> 클라이언트가 여러 서비스와 직접 통신해야 하는 부담과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3600" dirty="0"/>
              <a:t>서비스 위치가 동적으로 변경될 때의 관리 어려움이 있는 등 </a:t>
            </a:r>
            <a:r>
              <a:rPr lang="ko-KR" altLang="en-US" sz="3600" b="1" dirty="0"/>
              <a:t>규모가 커질 수록 클라이언트</a:t>
            </a:r>
            <a:r>
              <a:rPr lang="en-US" altLang="ko-KR" sz="3600" b="1" dirty="0"/>
              <a:t>-</a:t>
            </a:r>
            <a:r>
              <a:rPr lang="ko-KR" altLang="en-US" sz="3600" b="1" dirty="0"/>
              <a:t>서비스 간 통신의 복잡성이 증가한다는 점이 존재했고</a:t>
            </a:r>
            <a:r>
              <a:rPr lang="en-US" altLang="ko-KR" sz="3600" b="1" dirty="0"/>
              <a:t>,</a:t>
            </a:r>
            <a:endParaRPr lang="ko-KR" altLang="en-US" sz="3600" b="1" dirty="0"/>
          </a:p>
          <a:p>
            <a:pPr>
              <a:buFont typeface="Arial" panose="020B0604020202020204" pitchFamily="34" charset="0"/>
              <a:buChar char="•"/>
            </a:pPr>
            <a:endParaRPr lang="ko-KR" altLang="en-US" sz="3600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3600" dirty="0"/>
              <a:t>인증</a:t>
            </a:r>
            <a:r>
              <a:rPr lang="en-US" altLang="ko-KR" sz="3600" dirty="0"/>
              <a:t>/</a:t>
            </a:r>
            <a:r>
              <a:rPr lang="ko-KR" altLang="en-US" sz="3600" dirty="0"/>
              <a:t>인가</a:t>
            </a:r>
            <a:r>
              <a:rPr lang="en-US" altLang="ko-KR" sz="3600" dirty="0"/>
              <a:t>, </a:t>
            </a:r>
            <a:r>
              <a:rPr lang="ko-KR" altLang="en-US" sz="3600" dirty="0"/>
              <a:t>로깅</a:t>
            </a:r>
            <a:r>
              <a:rPr lang="en-US" altLang="ko-KR" sz="3600" dirty="0"/>
              <a:t>, </a:t>
            </a:r>
            <a:r>
              <a:rPr lang="ko-KR" altLang="en-US" sz="3600" dirty="0"/>
              <a:t>모니터링</a:t>
            </a:r>
            <a:r>
              <a:rPr lang="en-US" altLang="ko-KR" sz="3600" dirty="0"/>
              <a:t>, </a:t>
            </a:r>
            <a:r>
              <a:rPr lang="ko-KR" altLang="en-US" sz="3600" dirty="0" err="1"/>
              <a:t>레이트</a:t>
            </a:r>
            <a:r>
              <a:rPr lang="ko-KR" altLang="en-US" sz="3600" dirty="0"/>
              <a:t> </a:t>
            </a:r>
            <a:r>
              <a:rPr lang="ko-KR" altLang="en-US" sz="3600" dirty="0" err="1"/>
              <a:t>리밋팅</a:t>
            </a:r>
            <a:r>
              <a:rPr lang="en-US" altLang="ko-KR" sz="3600" dirty="0"/>
              <a:t>,</a:t>
            </a:r>
            <a:r>
              <a:rPr lang="ko-KR" altLang="en-US" sz="3600" dirty="0"/>
              <a:t> </a:t>
            </a:r>
            <a:r>
              <a:rPr lang="ko-KR" altLang="en-US" sz="3600" dirty="0" err="1"/>
              <a:t>캐싱</a:t>
            </a:r>
            <a:r>
              <a:rPr lang="ko-KR" altLang="en-US" sz="3600" dirty="0"/>
              <a:t> 등 각 서비스마다 이러한 기능을 구현해야 하는 중복 문제인 </a:t>
            </a:r>
            <a:r>
              <a:rPr lang="ko-KR" altLang="en-US" sz="3600" b="1" dirty="0"/>
              <a:t>교차 관심사</a:t>
            </a:r>
            <a:r>
              <a:rPr lang="en-US" altLang="ko-KR" sz="3600" b="1" dirty="0"/>
              <a:t>(</a:t>
            </a:r>
            <a:r>
              <a:rPr lang="en" altLang="ko-KR" sz="3600" b="1" dirty="0"/>
              <a:t>Cross-Cutting Concerns) </a:t>
            </a:r>
            <a:r>
              <a:rPr lang="ko-KR" altLang="en-US" sz="3600" b="1" dirty="0"/>
              <a:t>처리가 필요하였습니다</a:t>
            </a:r>
            <a:r>
              <a:rPr lang="en-US" altLang="ko-KR" sz="3600" b="1" dirty="0"/>
              <a:t>.</a:t>
            </a:r>
            <a:endParaRPr lang="ko-KR" altLang="en-US" sz="3600" dirty="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None/>
            </a:pPr>
            <a:endParaRPr lang="ko-KR" altLang="en-US" sz="240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A9F68368-EB1B-D647-D47F-50237C97F7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1409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81A3AEDE-E4E6-097F-873D-F9E633BC1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D69E2EF0-6941-6EDB-EF78-F27C015ED5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ko-KR" altLang="en-US" sz="3600" b="1" dirty="0"/>
              <a:t>이러한 문제를 해결하기 위해서 마침내 </a:t>
            </a:r>
            <a:r>
              <a:rPr lang="ko-KR" altLang="en-US" sz="3600" b="1" dirty="0" err="1"/>
              <a:t>에이피아이</a:t>
            </a:r>
            <a:r>
              <a:rPr lang="ko-KR" altLang="en-US" sz="3600" b="1" dirty="0"/>
              <a:t> 게이트웨이가 등장했습니다</a:t>
            </a:r>
            <a:r>
              <a:rPr lang="en-US" altLang="ko-KR" sz="3600" b="1" dirty="0"/>
              <a:t>.</a:t>
            </a:r>
          </a:p>
          <a:p>
            <a:endParaRPr lang="en-US" altLang="ko-KR" sz="3600" b="1" dirty="0"/>
          </a:p>
          <a:p>
            <a:r>
              <a:rPr lang="en" altLang="ko-KR" sz="3600" b="1" dirty="0"/>
              <a:t>API Gateway</a:t>
            </a:r>
            <a:r>
              <a:rPr lang="ko-KR" altLang="en-US" sz="3600" b="1" dirty="0"/>
              <a:t>는 </a:t>
            </a:r>
            <a:r>
              <a:rPr lang="ko-KR" altLang="en-US" sz="3600" dirty="0"/>
              <a:t>클라이언트와 </a:t>
            </a:r>
            <a:r>
              <a:rPr lang="ko-KR" altLang="en-US" sz="3600" dirty="0" err="1"/>
              <a:t>마이크로서비스</a:t>
            </a:r>
            <a:r>
              <a:rPr lang="ko-KR" altLang="en-US" sz="3600" dirty="0"/>
              <a:t> 사이의 중개자 역할로써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600" dirty="0"/>
              <a:t>공통 관심사의 </a:t>
            </a:r>
            <a:r>
              <a:rPr lang="ko-KR" altLang="en-US" sz="3600" dirty="0" err="1"/>
              <a:t>중앙화된</a:t>
            </a:r>
            <a:r>
              <a:rPr lang="ko-KR" altLang="en-US" sz="3600" dirty="0"/>
              <a:t> 처리와 함께</a:t>
            </a:r>
            <a:r>
              <a:rPr lang="en-US" altLang="ko-KR" sz="3600" dirty="0"/>
              <a:t>,</a:t>
            </a:r>
            <a:r>
              <a:rPr lang="ko-KR" altLang="en-US" sz="3600" dirty="0"/>
              <a:t> 서비스 디스커버리 통합과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3600" dirty="0"/>
              <a:t>프로토콜 변환 그리고 </a:t>
            </a:r>
            <a:r>
              <a:rPr lang="en" altLang="ko-KR" sz="3600" dirty="0"/>
              <a:t>API </a:t>
            </a:r>
            <a:r>
              <a:rPr lang="ko-KR" altLang="en-US" sz="3600" dirty="0" err="1"/>
              <a:t>버저닝을</a:t>
            </a:r>
            <a:r>
              <a:rPr lang="ko-KR" altLang="en-US" sz="3600" dirty="0"/>
              <a:t> 수행하여</a:t>
            </a:r>
            <a:endParaRPr lang="en-US" altLang="ko-KR" sz="3600" dirty="0"/>
          </a:p>
          <a:p>
            <a:pPr>
              <a:buFont typeface="Arial" panose="020B0604020202020204" pitchFamily="34" charset="0"/>
              <a:buChar char="•"/>
            </a:pPr>
            <a:endParaRPr lang="ko-KR" altLang="en-US" sz="3600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3600" dirty="0"/>
              <a:t>클라이언트 요청의 단일 </a:t>
            </a:r>
            <a:r>
              <a:rPr lang="ko-KR" altLang="en-US" sz="3600" dirty="0" err="1"/>
              <a:t>진입점</a:t>
            </a:r>
            <a:r>
              <a:rPr lang="ko-KR" altLang="en-US" sz="3600" dirty="0"/>
              <a:t> 제공하고</a:t>
            </a:r>
            <a:r>
              <a:rPr lang="en-US" altLang="ko-KR" sz="3600" dirty="0"/>
              <a:t>,</a:t>
            </a:r>
            <a:r>
              <a:rPr lang="ko-KR" altLang="en-US" sz="3600" dirty="0"/>
              <a:t> </a:t>
            </a:r>
            <a:r>
              <a:rPr lang="ko-KR" altLang="en-US" sz="3600" dirty="0" err="1"/>
              <a:t>백엔드</a:t>
            </a:r>
            <a:r>
              <a:rPr lang="ko-KR" altLang="en-US" sz="3600" dirty="0"/>
              <a:t> 서비스의 복잡성 감추어</a:t>
            </a:r>
            <a:endParaRPr lang="en-US" altLang="ko-KR" sz="3600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3600" dirty="0"/>
              <a:t>공통 기능의 </a:t>
            </a:r>
            <a:r>
              <a:rPr lang="ko-KR" altLang="en-US" sz="3600" dirty="0" err="1"/>
              <a:t>중앙화된</a:t>
            </a:r>
            <a:r>
              <a:rPr lang="ko-KR" altLang="en-US" sz="3600" dirty="0"/>
              <a:t> 처리로 개발 효율성 향상 시킬 수 있었고 트래픽 관리와 모니터링 용이하게 해주었습니다</a:t>
            </a:r>
            <a:r>
              <a:rPr lang="en-US" altLang="ko-KR" sz="3600" dirty="0"/>
              <a:t>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US" altLang="ko-KR" sz="3600" b="0" i="0" dirty="0">
              <a:solidFill>
                <a:schemeClr val="dk1"/>
              </a:solidFill>
              <a:effectLst/>
              <a:latin typeface="Play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lang="en-US" altLang="ko-KR" sz="3600" b="0" i="0" dirty="0">
              <a:solidFill>
                <a:schemeClr val="dk1"/>
              </a:solidFill>
              <a:effectLst/>
              <a:latin typeface="Play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ko-KR" altLang="en-US" sz="3600" b="0" i="0" dirty="0">
                <a:solidFill>
                  <a:schemeClr val="dk1"/>
                </a:solidFill>
                <a:effectLst/>
                <a:latin typeface="Play"/>
              </a:rPr>
              <a:t>그리고 </a:t>
            </a:r>
            <a:r>
              <a:rPr lang="en-US" altLang="ko-KR" sz="3600" b="0" i="0" dirty="0">
                <a:solidFill>
                  <a:schemeClr val="dk1"/>
                </a:solidFill>
                <a:effectLst/>
                <a:latin typeface="Play"/>
              </a:rPr>
              <a:t>API </a:t>
            </a:r>
            <a:r>
              <a:rPr lang="ko-KR" altLang="en-US" sz="3600" b="0" i="0" dirty="0">
                <a:solidFill>
                  <a:schemeClr val="dk1"/>
                </a:solidFill>
                <a:effectLst/>
                <a:latin typeface="Play"/>
              </a:rPr>
              <a:t>게이트웨이의 등장과 함께 이러한 일련의 과정을 지칭하는 </a:t>
            </a:r>
            <a:r>
              <a:rPr lang="en-US" altLang="ko-KR" sz="4800" dirty="0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‘</a:t>
            </a:r>
            <a:r>
              <a:rPr lang="en" altLang="ko-KR" sz="4800" dirty="0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API</a:t>
            </a:r>
            <a:r>
              <a:rPr lang="ko-KR" altLang="en-US" sz="4800" dirty="0" err="1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를</a:t>
            </a:r>
            <a:r>
              <a:rPr lang="ko-KR" altLang="en-US" sz="4800" dirty="0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 생성</a:t>
            </a:r>
            <a:r>
              <a:rPr lang="en-US" altLang="ko-KR" sz="4800" dirty="0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, </a:t>
            </a:r>
            <a:r>
              <a:rPr lang="ko-KR" altLang="en-US" sz="4800" dirty="0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게시 및 관리하는 확장 가능한 프로세스</a:t>
            </a:r>
            <a:r>
              <a:rPr lang="en-US" altLang="ko-KR" sz="4800" dirty="0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’</a:t>
            </a:r>
            <a:r>
              <a:rPr lang="ko-KR" altLang="en-US" sz="4800" dirty="0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인 </a:t>
            </a:r>
            <a:r>
              <a:rPr lang="en-US" altLang="ko-KR" sz="4800" dirty="0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API</a:t>
            </a:r>
            <a:r>
              <a:rPr lang="ko-KR" altLang="en-US" sz="4800" dirty="0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 관리 전략이 함께 나타나기도 하였습니다</a:t>
            </a:r>
            <a:r>
              <a:rPr lang="en-US" altLang="ko-KR" sz="4800" dirty="0">
                <a:solidFill>
                  <a:srgbClr val="161616"/>
                </a:solidFill>
                <a:effectLst/>
                <a:latin typeface="Apple SD Gothic Neo" panose="02000300000000000000" pitchFamily="2" charset="-127"/>
              </a:rPr>
              <a:t>.</a:t>
            </a:r>
            <a:endParaRPr lang="ko-KR" altLang="en-US" sz="3600" dirty="0"/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689BEB4C-6045-C433-FF75-091336CE2C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7850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e3f88fed4_5_400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여기까지 잘 </a:t>
            </a:r>
            <a:r>
              <a:rPr lang="ko-KR" altLang="en-US" dirty="0" err="1"/>
              <a:t>집중해주셔서</a:t>
            </a:r>
            <a:r>
              <a:rPr lang="ko-KR" altLang="en-US" dirty="0"/>
              <a:t> 감사드립니다</a:t>
            </a:r>
            <a:r>
              <a:rPr lang="en-US" altLang="ko-KR" dirty="0"/>
              <a:t>.</a:t>
            </a:r>
            <a:r>
              <a:rPr lang="ko-KR" altLang="en-US" dirty="0"/>
              <a:t> 드디어 오늘 </a:t>
            </a:r>
            <a:r>
              <a:rPr lang="ko-KR" altLang="en-US" dirty="0" err="1"/>
              <a:t>중심주제인</a:t>
            </a:r>
            <a:r>
              <a:rPr lang="ko-KR" altLang="en-US" dirty="0"/>
              <a:t> </a:t>
            </a:r>
            <a:r>
              <a:rPr lang="en-US" altLang="ko-KR" dirty="0"/>
              <a:t>API </a:t>
            </a:r>
            <a:r>
              <a:rPr lang="ko-KR" altLang="en-US" dirty="0"/>
              <a:t>로그 관리하기 입니다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187" name="Google Shape;187;g2ce3f88fed4_5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3677CE7F-8873-9790-D145-FA236377B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60DF0C7C-2859-EC68-C3EB-03909ACB31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None/>
            </a:pP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MSA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와 </a:t>
            </a: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API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게이트웨이를 적용하여 로깅 모니터링 시스템을 통해 논리적인 관찰가능성을 확보하면 끝일까요</a:t>
            </a: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?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None/>
            </a:pP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결국 실제로 운영하는 주체는 사람이죠</a:t>
            </a: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.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데이터를 </a:t>
            </a:r>
            <a:r>
              <a:rPr lang="ko-KR" altLang="en-US" sz="24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모으는것도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중요하지만 이는 목적이 아닌 수단일 </a:t>
            </a:r>
            <a:r>
              <a:rPr lang="ko-KR" altLang="en-US" sz="24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뿐일입니다</a:t>
            </a: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.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None/>
            </a:pP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우리는 로그를 바탕으로 데이터가 아닌 가치 있는 정보를 </a:t>
            </a:r>
            <a:r>
              <a:rPr lang="ko-KR" altLang="en-US" sz="24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얻기위해</a:t>
            </a:r>
            <a:r>
              <a:rPr lang="ko-KR" altLang="en-US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지금까지의 노력을 했다고 할 수 있습니다</a:t>
            </a:r>
            <a:r>
              <a:rPr lang="en-US" altLang="ko-KR" sz="2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.</a:t>
            </a:r>
            <a:endParaRPr lang="ko-KR" altLang="en-US" sz="240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F9946978-44A9-6D25-6F3A-DBFDE79D47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7085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D6C273C4-7F04-9D79-7AAD-C56696B71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7B5D14AE-4341-DA08-A76D-A28C06B2E9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다시한번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API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게이트웨이를 통과하며 일어나는 일을 살펴보겠습니다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이전에 게이트웨이의 기능을 알아보며 교차 관심사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(</a:t>
            </a:r>
            <a:r>
              <a:rPr kumimoji="1" lang="en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Cross-Cutting Concerns) 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처리에 대해서 이야기하였는데요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kumimoji="1" lang="en-US" altLang="ko-KR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예를 들어 </a:t>
            </a:r>
            <a:r>
              <a:rPr lang="en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API </a:t>
            </a: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보안 프로토콜을 준수하기 위해 모든 </a:t>
            </a:r>
            <a:r>
              <a:rPr lang="en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API </a:t>
            </a: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호출은 권한 부여 및 검증 프로세스를 거쳐야 하거나</a:t>
            </a:r>
            <a:r>
              <a:rPr lang="en-US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,</a:t>
            </a: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 또는 적절한 대역폭을 보장하기 위해 모든 </a:t>
            </a:r>
            <a:r>
              <a:rPr lang="en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API</a:t>
            </a: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의 사용률과 트래픽을 모니터링해야 할 수도 있습니다</a:t>
            </a:r>
            <a:r>
              <a:rPr lang="en-US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다른 경우 </a:t>
            </a:r>
            <a:r>
              <a:rPr lang="en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API</a:t>
            </a: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로 수익을 창출하는 경우 모든 호출을 라우팅 추적해야 할 수 있습니다</a:t>
            </a:r>
            <a:r>
              <a:rPr lang="en-US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. </a:t>
            </a:r>
            <a:r>
              <a:rPr lang="en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API Gateway</a:t>
            </a: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는 이러한 일렬의 작업을 처리할 수 있습니다</a:t>
            </a:r>
            <a:r>
              <a:rPr lang="en-US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lang="en-US" altLang="ko-KR" sz="1400" b="0" i="0" dirty="0">
              <a:solidFill>
                <a:srgbClr val="161616"/>
              </a:solidFill>
              <a:effectLst/>
              <a:latin typeface="IBM Plex Sans K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그 중</a:t>
            </a:r>
            <a:r>
              <a:rPr lang="en-US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,</a:t>
            </a: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 저는</a:t>
            </a:r>
            <a:r>
              <a:rPr lang="en-US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(</a:t>
            </a: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클릭</a:t>
            </a:r>
            <a:r>
              <a:rPr lang="en-US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)</a:t>
            </a:r>
            <a:r>
              <a:rPr lang="ko-KR" altLang="en-US" sz="1400" b="0" i="0" dirty="0">
                <a:solidFill>
                  <a:srgbClr val="161616"/>
                </a:solidFill>
                <a:effectLst/>
                <a:latin typeface="IBM Plex Sans KR"/>
              </a:rPr>
              <a:t> 로깅을 활용해서 개별 관리를 적용하였습니다</a:t>
            </a:r>
            <a:r>
              <a:rPr lang="en-US" altLang="ko-KR" sz="1400" b="0" i="0" dirty="0">
                <a:solidFill>
                  <a:srgbClr val="161616"/>
                </a:solidFill>
                <a:effectLst/>
                <a:latin typeface="IBM Plex Sans KR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kumimoji="1" lang="en-US" altLang="ko-KR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6C1C3B26-4783-531C-55F0-1A1804F640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8491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7075AEE0-EAEC-24B4-638E-67FFC0A41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F4C03C6F-C54F-8ADF-8835-C1DD104444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altLang="en-US" sz="1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바로 </a:t>
            </a:r>
            <a:r>
              <a:rPr lang="ko-KR" altLang="en-US" sz="14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에이피아이</a:t>
            </a:r>
            <a:r>
              <a:rPr lang="ko-KR" altLang="en-US" sz="1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매니지먼트의 적용입니다</a:t>
            </a:r>
            <a:r>
              <a:rPr lang="en-US" altLang="ko-KR" sz="1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altLang="ko-KR" sz="1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API Management</a:t>
            </a:r>
            <a:r>
              <a:rPr lang="ko-KR" altLang="en-US" sz="1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는 기업 내에서 </a:t>
            </a:r>
            <a:r>
              <a:rPr lang="en" altLang="ko-KR" sz="1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API</a:t>
            </a:r>
            <a:r>
              <a:rPr lang="ko-KR" altLang="en-US" sz="14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를</a:t>
            </a:r>
            <a:r>
              <a:rPr lang="ko-KR" altLang="en-US" sz="1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생성</a:t>
            </a:r>
            <a:r>
              <a:rPr lang="en-US" altLang="ko-KR" sz="1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, </a:t>
            </a:r>
            <a:r>
              <a:rPr lang="ko-KR" altLang="en-US" sz="1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게시 및 관리하는 프로세스를 칭합니다</a:t>
            </a:r>
            <a:r>
              <a:rPr lang="en-US" altLang="ko-KR" sz="14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.</a:t>
            </a:r>
            <a:endParaRPr kumimoji="1" lang="en-US" altLang="ko-KR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저는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API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에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명시적인 이름을 부여하고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개별 정책을 적용하여 관리를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하고있습니다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즉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게이트웨이를 활용한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에이피아이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관리이지요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이해하기 쉽게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예를든다면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오픈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API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로 제공되는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login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API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있을때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이전에는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A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마켓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B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번가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C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장터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D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쇼핑이 모두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/login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을 통해 접속하기 때문에 로그인 자체의 사용량과 지연은 파악할 수 있지만 개별 사용량은 알기 힘듭니다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하지만 게이트웨이를 통해 </a:t>
            </a:r>
            <a:r>
              <a:rPr kumimoji="1" lang="en-US" altLang="ko-KR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api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를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개별로 관리한다면 각 개별사용자의 상태를 세세하게 파악할 수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있는것입니다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</a:t>
            </a: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BAD5C2C1-0CC2-FB7C-10D1-309598EAFF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77595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>
          <a:extLst>
            <a:ext uri="{FF2B5EF4-FFF2-40B4-BE49-F238E27FC236}">
              <a16:creationId xmlns:a16="http://schemas.microsoft.com/office/drawing/2014/main" id="{FCEBAE0F-AB0C-E957-3A07-0979AFED5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2ce3f88fed4_5_698:notes">
            <a:extLst>
              <a:ext uri="{FF2B5EF4-FFF2-40B4-BE49-F238E27FC236}">
                <a16:creationId xmlns:a16="http://schemas.microsoft.com/office/drawing/2014/main" id="{40B87B03-F58E-E973-C4E4-CDB60807A7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오늘 내용은 다음과 같습니다</a:t>
            </a:r>
            <a:r>
              <a:rPr lang="en-US" altLang="ko-KR" dirty="0"/>
              <a:t>.</a:t>
            </a:r>
            <a:r>
              <a:rPr lang="ko-KR" altLang="en-US" dirty="0"/>
              <a:t> 내용을 업무에 </a:t>
            </a:r>
            <a:r>
              <a:rPr lang="ko-KR" altLang="en-US" dirty="0" err="1"/>
              <a:t>적용해보실</a:t>
            </a:r>
            <a:r>
              <a:rPr lang="ko-KR" altLang="en-US" dirty="0"/>
              <a:t> 분들을 위해 신뢰도를 높이기 위해서 전제조건을 먼저 </a:t>
            </a:r>
            <a:r>
              <a:rPr lang="ko-KR" altLang="en-US" dirty="0" err="1"/>
              <a:t>말씀드려고</a:t>
            </a:r>
            <a:r>
              <a:rPr lang="ko-KR" altLang="en-US" dirty="0"/>
              <a:t> 합니다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그리고</a:t>
            </a:r>
            <a:r>
              <a:rPr lang="en-US" altLang="ko-KR" dirty="0"/>
              <a:t>,</a:t>
            </a:r>
            <a:r>
              <a:rPr lang="ko-KR" altLang="en-US" dirty="0"/>
              <a:t> 데이터독 </a:t>
            </a:r>
            <a:r>
              <a:rPr lang="ko-KR" altLang="en-US" dirty="0" err="1"/>
              <a:t>메트릭에</a:t>
            </a:r>
            <a:r>
              <a:rPr lang="ko-KR" altLang="en-US" dirty="0"/>
              <a:t> 대한 개념과 </a:t>
            </a:r>
            <a:r>
              <a:rPr lang="en-US" altLang="ko-KR" dirty="0"/>
              <a:t>API Gateway</a:t>
            </a:r>
            <a:r>
              <a:rPr lang="ko-KR" altLang="en-US" dirty="0" err="1"/>
              <a:t>를</a:t>
            </a:r>
            <a:r>
              <a:rPr lang="ko-KR" altLang="en-US" dirty="0"/>
              <a:t> 설명해드리고</a:t>
            </a:r>
            <a:r>
              <a:rPr lang="en-US" altLang="ko-KR" dirty="0"/>
              <a:t>,</a:t>
            </a:r>
            <a:r>
              <a:rPr lang="ko-KR" altLang="en-US" dirty="0"/>
              <a:t> 그 개념을 </a:t>
            </a:r>
            <a:r>
              <a:rPr lang="ko-KR" altLang="en-US" dirty="0" err="1"/>
              <a:t>바탕으로한</a:t>
            </a:r>
            <a:r>
              <a:rPr lang="ko-KR" altLang="en-US" dirty="0"/>
              <a:t> </a:t>
            </a:r>
            <a:r>
              <a:rPr lang="en-US" altLang="ko-KR" dirty="0"/>
              <a:t>API </a:t>
            </a:r>
            <a:r>
              <a:rPr lang="ko-KR" altLang="en-US" dirty="0"/>
              <a:t>로그 관리 경험을 말씀드리겠습니다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04" name="Google Shape;504;g2ce3f88fed4_5_698:notes">
            <a:extLst>
              <a:ext uri="{FF2B5EF4-FFF2-40B4-BE49-F238E27FC236}">
                <a16:creationId xmlns:a16="http://schemas.microsoft.com/office/drawing/2014/main" id="{6E3B00C8-E69D-82DA-C607-535CEF9D3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1928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24A07771-FD51-B5A3-1270-5FF92CC01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DEFF6FCB-BF3D-916D-EBED-6F79701031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예를 들어 다음과 같습니다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실제 트래픽이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발생할때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로그에</a:t>
            </a:r>
            <a:endParaRPr kumimoji="1" lang="en-US" altLang="ko-KR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App 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이름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product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이름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지연시간이나 메소드 등 사전에 정의해둔 양식으로 실제 정보를 남기게 됩니다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  <a:endParaRPr kumimoji="1" lang="ko-KR" altLang="en-US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A9CF8B1F-8B87-1BA8-DC28-6DDC014D41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0274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E596000B-003A-EF5F-3A7C-85AB95B35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06428D58-E0CB-E6B3-47CE-7671E8DE9D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그리고 양식에 따라 로그를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메트릭으로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바꾸는 데이터독의 로그 투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메트릭을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사용하여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메트릭을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정의합니다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저는 여러 환경의 구성이 필요하여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API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방식으로 사용하였지만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한번 정해진 구성이 변경되지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않는다거나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코드로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옵스를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관리하지 않는 경우 데이터독 콘솔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UI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를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통한 정의도 쉽게 가능합니다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  <a:endParaRPr kumimoji="1" lang="ko-KR" altLang="en-US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A111B443-0A5C-FD0D-92BC-2A8683A017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6937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061CE4DE-1005-9447-82C3-ABE15513A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0209DBC2-27E0-FDED-C2D5-F21CFD4DD0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메트릭을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정의하면 데이터독에서 다음과 같이 확인할 수 있습니다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예를들어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제가 직접 정의한 내용으로 이전 장표에서 확인하셨던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앱네임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프로덕트 네임 등을 확인하실 수 있습니다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  <a:endParaRPr kumimoji="1" lang="ko-KR" altLang="en-US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B2BE2B39-F8D2-4AC8-0B09-4A5272F9B6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3987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E5EF5350-3077-05E5-4722-04DC00F65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146AAA46-9ABC-9FDB-ABED-E6C3F905B1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마지막으로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메트릭을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활용한 대시보드 입니다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결과적으로 데이터를 의미가 있는 정보로 변환하여 운영 편의성을 제공할 수 있게 되었습니다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어떤 편의성인지는 실제 데모를 통해 짚어가며 간략하게 설명을 드리겠습니다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kumimoji="1" lang="en-US" altLang="ko-KR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로그를 이미 잘 활용하고 계시는 분들께서는 </a:t>
            </a:r>
            <a:endParaRPr kumimoji="1" lang="en-US" altLang="ko-KR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아마도 저런 복잡한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과정없이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로그만 준비된다면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메트릭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변환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같은건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필요없지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않느냐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라는 생각을 하실 수도 있다고 생각합니다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하지만 로그를 통해서 진행하지 않은 이유는 바로 돈이었습니다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로그를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정보성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데이터로 그대로 사용하는 경우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,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기본 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15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일이 지나면 사라지기 때문에 추가로 조치를 취하지 않으면 대시보드 등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통계성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정보를 확인할 수가 없고</a:t>
            </a:r>
            <a:endParaRPr kumimoji="1" lang="en-US" altLang="ko-KR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커스텀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메트릭과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같은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메트릭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비용 정책이 적용되는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로그투메트릭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대비 서비스가 성장함에 따라 로그에 막대한 비용이 </a:t>
            </a:r>
            <a:r>
              <a:rPr kumimoji="1" lang="ko-KR" altLang="en-US" sz="1400" b="0" i="0" u="none" strike="noStrike" cap="none" dirty="0" err="1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들어갈것이라</a:t>
            </a:r>
            <a:r>
              <a:rPr kumimoji="1" lang="ko-KR" altLang="en-US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 예상할 수 있었습니다</a:t>
            </a:r>
            <a:r>
              <a:rPr kumimoji="1" lang="en-US" altLang="ko-KR" sz="1400" b="0" i="0" u="none" strike="noStrike" cap="none" dirty="0">
                <a:solidFill>
                  <a:schemeClr val="lt1"/>
                </a:solidFill>
                <a:latin typeface="+mn-lt"/>
                <a:ea typeface="+mn-ea"/>
                <a:cs typeface="+mn-cs"/>
                <a:sym typeface="Play"/>
              </a:rPr>
              <a:t>.</a:t>
            </a: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B4E17A81-5D7D-1EA7-710A-C77657E9B4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315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00266B2E-B6FB-A41A-62C7-CDBF0BF22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C9B4B23E-081E-F3DC-67E3-96E385CD5F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kumimoji="1" lang="ko-KR" altLang="en-US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C3BE38ED-3756-858F-69FF-E53F56E188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7872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6A5D2CE4-3BE9-018B-F88A-5503B30B4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D623B78E-D603-F6E1-7D5D-FB15177795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kumimoji="1" lang="ko-KR" altLang="en-US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FF008FB8-7C84-739B-45F6-27D8508796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6514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83C0D4E7-82FA-679B-B6D9-0597070D0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FA622624-4553-D46B-60DF-7B4B9E8E9A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kumimoji="1" lang="ko-KR" altLang="en-US" sz="1400" b="0" i="0" u="none" strike="noStrike" cap="none" dirty="0">
              <a:solidFill>
                <a:schemeClr val="lt1"/>
              </a:solidFill>
              <a:latin typeface="+mn-lt"/>
              <a:ea typeface="+mn-ea"/>
              <a:cs typeface="+mn-cs"/>
              <a:sym typeface="Play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F11EA3A8-9EEA-98C3-A8A9-2F6ACFBFDA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31559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2ce3f88fed4_5_2003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7" name="Google Shape;1887;g2ce3f88fed4_5_2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>
          <a:extLst>
            <a:ext uri="{FF2B5EF4-FFF2-40B4-BE49-F238E27FC236}">
              <a16:creationId xmlns:a16="http://schemas.microsoft.com/office/drawing/2014/main" id="{F2C3EDAD-C125-D1E5-18FE-12AB9A38E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e3f88fed4_5_715:notes">
            <a:extLst>
              <a:ext uri="{FF2B5EF4-FFF2-40B4-BE49-F238E27FC236}">
                <a16:creationId xmlns:a16="http://schemas.microsoft.com/office/drawing/2014/main" id="{DE801E50-019B-E65A-2534-78FF1518BB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오늘의 이야기에서 모든 환경은 </a:t>
            </a:r>
            <a:r>
              <a:rPr lang="ko-KR" altLang="en-US" dirty="0" err="1"/>
              <a:t>쿠버네티스</a:t>
            </a:r>
            <a:r>
              <a:rPr lang="ko-KR" altLang="en-US" dirty="0"/>
              <a:t> 위에서 동작하는 것을 가정합니다</a:t>
            </a:r>
            <a:r>
              <a:rPr lang="en-US" altLang="ko-KR" dirty="0"/>
              <a:t>.</a:t>
            </a:r>
            <a:r>
              <a:rPr lang="ko-KR" altLang="en-US" dirty="0"/>
              <a:t> 이후에 제가 구성에 대해서 </a:t>
            </a:r>
            <a:r>
              <a:rPr lang="ko-KR" altLang="en-US" dirty="0" err="1"/>
              <a:t>말씀드릴때를</a:t>
            </a:r>
            <a:r>
              <a:rPr lang="ko-KR" altLang="en-US" dirty="0"/>
              <a:t> 포함해서</a:t>
            </a:r>
            <a:r>
              <a:rPr lang="en-US" altLang="ko-KR" dirty="0"/>
              <a:t>,</a:t>
            </a:r>
            <a:r>
              <a:rPr lang="ko-KR" altLang="en-US" dirty="0"/>
              <a:t> 다시 말씀드리지 않더라도 모든 경우에 대해서 적용합니다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또한</a:t>
            </a:r>
            <a:r>
              <a:rPr lang="en-US" altLang="ko-KR" dirty="0"/>
              <a:t>,</a:t>
            </a:r>
            <a:r>
              <a:rPr lang="ko-KR" altLang="en-US" dirty="0"/>
              <a:t> 이후 지칭하는 로그는 애플리케이션 내부에서 발생하는 로그가 아닌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API</a:t>
            </a:r>
            <a:r>
              <a:rPr lang="ko-KR" altLang="en-US" dirty="0"/>
              <a:t> 동작에 대한 로그</a:t>
            </a:r>
            <a:r>
              <a:rPr lang="en-US" altLang="ko-KR" dirty="0"/>
              <a:t>,</a:t>
            </a:r>
            <a:r>
              <a:rPr lang="ko-KR" altLang="en-US" dirty="0"/>
              <a:t> 즉</a:t>
            </a:r>
            <a:r>
              <a:rPr lang="en-US" altLang="ko-KR" dirty="0"/>
              <a:t>,</a:t>
            </a:r>
            <a:r>
              <a:rPr lang="ko-KR" altLang="en-US" dirty="0"/>
              <a:t> 트래픽이 </a:t>
            </a:r>
            <a:r>
              <a:rPr lang="ko-KR" altLang="en-US" dirty="0" err="1"/>
              <a:t>발생할때</a:t>
            </a:r>
            <a:r>
              <a:rPr lang="ko-KR" altLang="en-US" dirty="0"/>
              <a:t> 발생한 트랜잭션의 응답 로그라고 이해하시면 되겠습니다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25" name="Google Shape;525;g2ce3f88fed4_5_715:notes">
            <a:extLst>
              <a:ext uri="{FF2B5EF4-FFF2-40B4-BE49-F238E27FC236}">
                <a16:creationId xmlns:a16="http://schemas.microsoft.com/office/drawing/2014/main" id="{29A5FB20-58D8-16C5-7D7F-059F67EB90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5031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ce3f88fed4_5_688:notes"/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다음으로 데이터독에서 </a:t>
            </a:r>
            <a:r>
              <a:rPr lang="en-US" altLang="ko-KR" dirty="0"/>
              <a:t>API </a:t>
            </a:r>
            <a:r>
              <a:rPr lang="ko-KR" altLang="en-US" dirty="0"/>
              <a:t>로그를 관리하기 위해서 알아야 할 개념인 커스텀 </a:t>
            </a:r>
            <a:r>
              <a:rPr lang="ko-KR" altLang="en-US" dirty="0" err="1"/>
              <a:t>메트릭과</a:t>
            </a:r>
            <a:r>
              <a:rPr lang="ko-KR" altLang="en-US" dirty="0"/>
              <a:t> 로그 기반 </a:t>
            </a:r>
            <a:r>
              <a:rPr lang="ko-KR" altLang="en-US" dirty="0" err="1"/>
              <a:t>메트릭을</a:t>
            </a:r>
            <a:r>
              <a:rPr lang="ko-KR" altLang="en-US" dirty="0"/>
              <a:t> 알아보도록 하겠습니다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493" name="Google Shape;493;g2ce3f88fed4_5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B868C662-288C-1076-D51D-EADD8C2E0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F4F853F7-44A9-4841-78EA-7FE79A29F5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데이터독의 </a:t>
            </a:r>
            <a:r>
              <a:rPr lang="ko-KR" altLang="en-US" dirty="0" err="1"/>
              <a:t>메트릭</a:t>
            </a:r>
            <a:r>
              <a:rPr lang="ko-KR" altLang="en-US" dirty="0"/>
              <a:t> 유형을 사용하는 형태로 이야기하면 대표적으로 </a:t>
            </a:r>
            <a:r>
              <a:rPr lang="en-US" altLang="ko-KR" dirty="0"/>
              <a:t>3</a:t>
            </a:r>
            <a:r>
              <a:rPr lang="ko-KR" altLang="en-US" dirty="0"/>
              <a:t> 가지를 이야기 할 수 있습니다</a:t>
            </a:r>
            <a:r>
              <a:rPr lang="en-US" altLang="ko-KR" dirty="0"/>
              <a:t>.</a:t>
            </a:r>
            <a:r>
              <a:rPr lang="ko-KR" altLang="en-US" dirty="0"/>
              <a:t> 기본적으로 데이터독 에이전트를 통해 사용하는 빌트인 </a:t>
            </a:r>
            <a:r>
              <a:rPr lang="ko-KR" altLang="en-US" dirty="0" err="1"/>
              <a:t>메트릭</a:t>
            </a:r>
            <a:r>
              <a:rPr lang="ko-KR" altLang="en-US" dirty="0"/>
              <a:t> 유형과 최근 널리 사용되고 있는 오픈 </a:t>
            </a:r>
            <a:r>
              <a:rPr lang="ko-KR" altLang="en-US" dirty="0" err="1"/>
              <a:t>텔레메트리에서</a:t>
            </a:r>
            <a:r>
              <a:rPr lang="ko-KR" altLang="en-US" dirty="0"/>
              <a:t> 발표한 </a:t>
            </a:r>
            <a:r>
              <a:rPr lang="ko-KR" altLang="en-US" dirty="0" err="1"/>
              <a:t>오티엘피</a:t>
            </a:r>
            <a:r>
              <a:rPr lang="en-US" altLang="ko-KR" dirty="0"/>
              <a:t> </a:t>
            </a:r>
            <a:r>
              <a:rPr lang="ko-KR" altLang="en-US" dirty="0"/>
              <a:t>유형</a:t>
            </a:r>
            <a:r>
              <a:rPr lang="en-US" altLang="ko-KR" dirty="0"/>
              <a:t>,</a:t>
            </a:r>
            <a:r>
              <a:rPr lang="ko-KR" altLang="en-US" dirty="0"/>
              <a:t> 그리고 오늘 이야기 할 내용 중 하나인 커스텀 </a:t>
            </a:r>
            <a:r>
              <a:rPr lang="ko-KR" altLang="en-US" dirty="0" err="1"/>
              <a:t>메트릭</a:t>
            </a:r>
            <a:r>
              <a:rPr lang="en-US" altLang="ko-KR" dirty="0"/>
              <a:t>,</a:t>
            </a:r>
            <a:r>
              <a:rPr lang="ko-KR" altLang="en-US" dirty="0"/>
              <a:t> 그 </a:t>
            </a:r>
            <a:r>
              <a:rPr lang="ko-KR" altLang="en-US" dirty="0" err="1"/>
              <a:t>방법중에서도</a:t>
            </a:r>
            <a:r>
              <a:rPr lang="ko-KR" altLang="en-US" dirty="0"/>
              <a:t> 로그 투 </a:t>
            </a:r>
            <a:r>
              <a:rPr lang="ko-KR" altLang="en-US" dirty="0" err="1"/>
              <a:t>메트릭이</a:t>
            </a:r>
            <a:r>
              <a:rPr lang="ko-KR" altLang="en-US" dirty="0"/>
              <a:t> 있습니다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AE4799A1-20AE-1449-6887-50DE7B83E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7732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55B29557-7D4A-3774-1C6F-D00131EBC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098C03EA-2000-CE2B-F2DE-D17F7B7544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빌트인 </a:t>
            </a:r>
            <a:r>
              <a:rPr lang="ko-KR" altLang="en-US" dirty="0" err="1"/>
              <a:t>메트릭은</a:t>
            </a:r>
            <a:r>
              <a:rPr lang="ko-KR" altLang="en-US" dirty="0"/>
              <a:t> 우리말로 기본 </a:t>
            </a:r>
            <a:r>
              <a:rPr lang="ko-KR" altLang="en-US" dirty="0" err="1"/>
              <a:t>메트릭으로</a:t>
            </a:r>
            <a:r>
              <a:rPr lang="ko-KR" altLang="en-US" dirty="0"/>
              <a:t> 이해할 수 있습니다</a:t>
            </a:r>
            <a:r>
              <a:rPr lang="en-US" altLang="ko-KR" dirty="0"/>
              <a:t>.</a:t>
            </a:r>
            <a:r>
              <a:rPr lang="ko-KR" altLang="en-US" dirty="0"/>
              <a:t> 데이터독을 사용하시는 분들이라면 이미 익숙하실 데이터로 생각됩니다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데이터 수집 방법으로는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altLang="en-US" dirty="0" err="1"/>
              <a:t>에이터독</a:t>
            </a:r>
            <a:r>
              <a:rPr lang="ko-KR" altLang="en-US" dirty="0"/>
              <a:t> 에이전트를 구성하고 각 수집 대상 애플리케이션에 데이터독 라이브러리를 추가하여 함수를 실행하는 방법이 있으며</a:t>
            </a:r>
            <a:r>
              <a:rPr lang="en-US" altLang="ko-KR" dirty="0"/>
              <a:t>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데이터독 에이전트가 구성된 </a:t>
            </a:r>
            <a:r>
              <a:rPr lang="ko-KR" altLang="en-US" dirty="0" err="1"/>
              <a:t>쿠버네티스</a:t>
            </a:r>
            <a:r>
              <a:rPr lang="ko-KR" altLang="en-US" dirty="0"/>
              <a:t> 환경에서 애플리케이션이 동작중인 각 컨테이너의 </a:t>
            </a:r>
            <a:r>
              <a:rPr lang="ko-KR" altLang="en-US" dirty="0" err="1"/>
              <a:t>메트릭</a:t>
            </a:r>
            <a:r>
              <a:rPr lang="ko-KR" altLang="en-US" dirty="0"/>
              <a:t> 정보를 받아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 err="1"/>
              <a:t>cpu</a:t>
            </a:r>
            <a:r>
              <a:rPr lang="en-US" altLang="ko-KR" dirty="0"/>
              <a:t> </a:t>
            </a:r>
            <a:r>
              <a:rPr lang="ko-KR" altLang="en-US" dirty="0"/>
              <a:t>사용률이나 메모리 사용률 그리고 네트워크 트래픽 등 애플리케이션 모니터링 데이터를 확인할 수 있습니다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F723E7B1-35DE-6593-C138-D15D7B82E9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0719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1992DD31-927D-B358-9D68-3345222E3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466EC2ED-5545-56C4-4FB6-B9F1419F0F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b="0" i="0" dirty="0" err="1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오픈텔레메트리는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lang="en-US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2019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년 </a:t>
            </a:r>
            <a:r>
              <a:rPr lang="en" altLang="ko-KR" b="0" i="0" dirty="0" err="1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OpenTracing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과 </a:t>
            </a:r>
            <a:r>
              <a:rPr lang="en" altLang="ko-KR" b="0" i="0" dirty="0" err="1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OpenCensus</a:t>
            </a:r>
            <a:r>
              <a:rPr lang="en-US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(</a:t>
            </a:r>
            <a:r>
              <a:rPr lang="ko-KR" altLang="en-US" dirty="0" err="1"/>
              <a:t>오픈센서스</a:t>
            </a:r>
            <a:r>
              <a:rPr lang="en-US" altLang="ko-KR" dirty="0"/>
              <a:t>)</a:t>
            </a:r>
            <a:r>
              <a:rPr lang="en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두 프로젝트가 통합되어 만들어진 프로젝트입니다</a:t>
            </a:r>
            <a:r>
              <a:rPr lang="en-US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lang="ko-KR" altLang="en-US" b="0" i="0" dirty="0" err="1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마이크로서비스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아키텍처의 복잡성이 증가하면서 </a:t>
            </a:r>
            <a:r>
              <a:rPr lang="ko-KR" altLang="en-US" b="0" i="0" dirty="0" err="1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옵저버빌리티의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중요성이 더욱 부각되었고</a:t>
            </a:r>
            <a:r>
              <a:rPr lang="en-US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 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이에 따라 다양한 모니터링 도구들 간의 호환성 문제가 발생했습니다</a:t>
            </a:r>
            <a:r>
              <a:rPr lang="en-US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이런 문제를 해결하며 등장한</a:t>
            </a:r>
            <a:r>
              <a:rPr lang="en-US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</a:t>
            </a:r>
            <a:r>
              <a:rPr lang="en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OTLP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는 </a:t>
            </a:r>
            <a:r>
              <a:rPr lang="ko-KR" altLang="en-US" b="0" i="0" dirty="0" err="1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오픈텔레메트리에서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정의한 표준 프로토콜로</a:t>
            </a:r>
            <a:r>
              <a:rPr lang="en-US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 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추적</a:t>
            </a:r>
            <a:r>
              <a:rPr lang="en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 </a:t>
            </a:r>
            <a:r>
              <a:rPr lang="ko-KR" altLang="en-US" b="0" i="0" dirty="0" err="1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메트릭</a:t>
            </a:r>
            <a:r>
              <a:rPr lang="en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, 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로그와 같은 원격 측정 데이터를 전송하기 위한 규격을 제공합니다</a:t>
            </a:r>
            <a:r>
              <a:rPr lang="en-US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. 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데이터독을 포함한 많은 모니터링 도구들이 </a:t>
            </a:r>
            <a:r>
              <a:rPr lang="en" altLang="ko-KR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OTLP</a:t>
            </a:r>
            <a:r>
              <a:rPr lang="ko-KR" altLang="en-US" b="0" i="0" dirty="0" err="1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를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지원하여 표준화된 방식으로 </a:t>
            </a:r>
            <a:r>
              <a:rPr lang="ko-KR" altLang="en-US" b="0" i="0" dirty="0" err="1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텔레메트리</a:t>
            </a:r>
            <a:r>
              <a:rPr lang="ko-KR" altLang="en-US" b="0" i="0" dirty="0">
                <a:solidFill>
                  <a:srgbClr val="24292E"/>
                </a:solidFill>
                <a:effectLst/>
                <a:latin typeface="Pretendard Variable Medium" panose="02000003000000020004" pitchFamily="2" charset="-127"/>
                <a:ea typeface="Pretendard Variable Medium" panose="02000003000000020004" pitchFamily="2" charset="-127"/>
              </a:rPr>
              <a:t> 데이터를 수집할 수 있게 되었습니다</a:t>
            </a:r>
            <a:endParaRPr lang="en-US" altLang="ko-KR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altLang="ko-KR" dirty="0"/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3350ED75-1F2E-9A38-A67A-6488EDCBF7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181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41742A4D-521E-8E5A-393E-514A4FF8D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5B17EF2D-0FDC-20F4-93EA-9265F28649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 err="1"/>
              <a:t>오픈텔레메트리</a:t>
            </a:r>
            <a:r>
              <a:rPr lang="ko-KR" altLang="en-US" dirty="0"/>
              <a:t> 프로토콜의 경우</a:t>
            </a:r>
            <a:r>
              <a:rPr lang="en-US" altLang="ko-KR" dirty="0"/>
              <a:t>,</a:t>
            </a:r>
            <a:r>
              <a:rPr lang="ko-KR" altLang="en-US" dirty="0"/>
              <a:t> 데이터독 에이전트와 애플리케이션에 주입된 데이터독 라이브러리가 데이터를 주고받는 형식이 아닌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altLang="en-US" dirty="0" err="1"/>
              <a:t>오텔</a:t>
            </a:r>
            <a:r>
              <a:rPr lang="ko-KR" altLang="en-US" dirty="0"/>
              <a:t> </a:t>
            </a:r>
            <a:r>
              <a:rPr lang="ko-KR" altLang="en-US" dirty="0" err="1"/>
              <a:t>컬렉터가</a:t>
            </a:r>
            <a:r>
              <a:rPr lang="en-US" altLang="ko-KR" dirty="0"/>
              <a:t> </a:t>
            </a:r>
            <a:r>
              <a:rPr lang="ko-KR" altLang="en-US" dirty="0" err="1"/>
              <a:t>메트릭</a:t>
            </a:r>
            <a:r>
              <a:rPr lang="ko-KR" altLang="en-US" dirty="0"/>
              <a:t> 데이터를 수집하고 데이터독 에이전트 또는 </a:t>
            </a:r>
            <a:r>
              <a:rPr lang="en-US" altLang="ko-KR" dirty="0"/>
              <a:t>HTTP API</a:t>
            </a:r>
            <a:r>
              <a:rPr lang="ko-KR" altLang="en-US" dirty="0" err="1"/>
              <a:t>를</a:t>
            </a:r>
            <a:r>
              <a:rPr lang="ko-KR" altLang="en-US" dirty="0"/>
              <a:t> 통해 직접 전송하는 구조를 가질 수 있습니다</a:t>
            </a:r>
            <a:r>
              <a:rPr lang="en-US" altLang="ko-KR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ko-KR" altLang="en-US" dirty="0"/>
              <a:t>데이터독을 사용하기 이전에 애플리케이션 모니터링을 위해서 사전 구성된 </a:t>
            </a:r>
            <a:r>
              <a:rPr lang="en-US" altLang="ko-KR" dirty="0"/>
              <a:t>OTEL</a:t>
            </a:r>
            <a:r>
              <a:rPr lang="ko-KR" altLang="en-US" dirty="0"/>
              <a:t>이 있는 경우 또는</a:t>
            </a:r>
            <a:r>
              <a:rPr lang="en-US" altLang="ko-KR" dirty="0"/>
              <a:t>,</a:t>
            </a:r>
            <a:r>
              <a:rPr lang="ko-KR" altLang="en-US" dirty="0"/>
              <a:t> 데이터독</a:t>
            </a:r>
            <a:r>
              <a:rPr lang="en-US" altLang="ko-KR" dirty="0"/>
              <a:t> </a:t>
            </a:r>
            <a:r>
              <a:rPr lang="en-US" altLang="ko-KR" dirty="0" err="1"/>
              <a:t>sdk</a:t>
            </a:r>
            <a:r>
              <a:rPr lang="ko-KR" altLang="en-US" dirty="0"/>
              <a:t> 의존성을 벗어나 일괄적인 형태로 모니터링을 하고싶은 경우 이 방법을 유용하게 사용해 볼 수 있다고 생각합니다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748D09FE-D42A-9C84-1849-C2CE945327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6300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>
          <a:extLst>
            <a:ext uri="{FF2B5EF4-FFF2-40B4-BE49-F238E27FC236}">
              <a16:creationId xmlns:a16="http://schemas.microsoft.com/office/drawing/2014/main" id="{8612B79F-DF79-0CB5-0015-96A3FA451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e3f88fed4_5_725:notes">
            <a:extLst>
              <a:ext uri="{FF2B5EF4-FFF2-40B4-BE49-F238E27FC236}">
                <a16:creationId xmlns:a16="http://schemas.microsoft.com/office/drawing/2014/main" id="{1D3B84EC-4F6F-A547-26D8-2CA91ED30C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마지막으로 커스텀 </a:t>
            </a:r>
            <a:r>
              <a:rPr lang="ko-KR" altLang="en-US" dirty="0" err="1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메트릭입니다</a:t>
            </a:r>
            <a:r>
              <a:rPr lang="en-US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단어 그대로 사용자가 직접 정의하고 수집하는 맞춤형 측정 지표를 데이터독은 지원합니다</a:t>
            </a:r>
            <a:r>
              <a:rPr lang="en-US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altLang="ko-KR" dirty="0">
              <a:solidFill>
                <a:srgbClr val="1A1A1A"/>
              </a:solidFill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ko-KR" altLang="en-US" dirty="0" err="1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예를들어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애플리케이션의 에러횟수를 카운트로 측정할 수 있고</a:t>
            </a:r>
            <a:r>
              <a:rPr lang="en-US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dirty="0" err="1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씨피유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사용률이나 메모리 사용량을 게이지로 표현하는 등 </a:t>
            </a:r>
            <a:endParaRPr lang="en-US" altLang="ko-KR" dirty="0">
              <a:solidFill>
                <a:srgbClr val="1A1A1A"/>
              </a:solidFill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ko-KR" altLang="en-US" dirty="0" err="1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메트릭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유형으로 이미 익숙하신</a:t>
            </a:r>
            <a:r>
              <a:rPr lang="en-US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카운트</a:t>
            </a:r>
            <a:r>
              <a:rPr lang="en-US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게이지</a:t>
            </a:r>
            <a:r>
              <a:rPr lang="en-US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히스토그램 등 보편적인 </a:t>
            </a:r>
            <a:r>
              <a:rPr lang="ko-KR" altLang="en-US" dirty="0" err="1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메트릭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유형을 지원합니다</a:t>
            </a:r>
            <a:r>
              <a:rPr lang="en-US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" altLang="ko-KR" dirty="0">
              <a:solidFill>
                <a:srgbClr val="1A1A1A"/>
              </a:solidFill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95percentile</a:t>
            </a:r>
            <a:r>
              <a:rPr lang="en-US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: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전체 데이터 중 </a:t>
            </a:r>
            <a:r>
              <a:rPr lang="en-US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95%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가 이 값보다 작은 지점의 값 </a:t>
            </a:r>
            <a:r>
              <a:rPr lang="en-US" altLang="ko-KR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-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dirty="0"/>
              <a:t>성능 병목 현상 파악 </a:t>
            </a:r>
            <a:r>
              <a:rPr lang="en-US" altLang="ko-KR" dirty="0"/>
              <a:t>-</a:t>
            </a:r>
            <a:r>
              <a:rPr lang="ko-KR" altLang="en-US" dirty="0"/>
              <a:t> </a:t>
            </a:r>
            <a:r>
              <a:rPr lang="ko-KR" altLang="en-US" dirty="0">
                <a:solidFill>
                  <a:srgbClr val="1A1A1A"/>
                </a:solidFill>
                <a:effectLst/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일시적인 스파이크는 제외</a:t>
            </a:r>
            <a:endParaRPr lang="en" altLang="ko-KR" dirty="0">
              <a:solidFill>
                <a:srgbClr val="1A1A1A"/>
              </a:solidFill>
              <a:effectLst/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537" name="Google Shape;537;g2ce3f88fed4_5_725:notes">
            <a:extLst>
              <a:ext uri="{FF2B5EF4-FFF2-40B4-BE49-F238E27FC236}">
                <a16:creationId xmlns:a16="http://schemas.microsoft.com/office/drawing/2014/main" id="{E67EE9A8-1D04-EEFD-ACC3-DE5AE60469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1501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1_Agend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ce3f88fed4_5_15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800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3" name="Google Shape;23;g2ce3f88fed4_5_1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hree Speakers">
  <p:cSld name="Title Slide - Thre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e3f88fed4_5_94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0" i="0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02" name="Google Shape;102;g2ce3f88fed4_5_94"/>
          <p:cNvSpPr txBox="1">
            <a:spLocks noGrp="1"/>
          </p:cNvSpPr>
          <p:nvPr>
            <p:ph type="body" idx="2"/>
          </p:nvPr>
        </p:nvSpPr>
        <p:spPr>
          <a:xfrm>
            <a:off x="322917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3" name="Google Shape;103;g2ce3f88fed4_5_94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0" i="0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4" name="Google Shape;104;g2ce3f88fed4_5_94"/>
          <p:cNvSpPr txBox="1">
            <a:spLocks noGrp="1"/>
          </p:cNvSpPr>
          <p:nvPr>
            <p:ph type="body" idx="4"/>
          </p:nvPr>
        </p:nvSpPr>
        <p:spPr>
          <a:xfrm>
            <a:off x="322917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5" name="Google Shape;105;g2ce3f88fed4_5_94"/>
          <p:cNvSpPr txBox="1">
            <a:spLocks noGrp="1"/>
          </p:cNvSpPr>
          <p:nvPr>
            <p:ph type="body" idx="5"/>
          </p:nvPr>
        </p:nvSpPr>
        <p:spPr>
          <a:xfrm>
            <a:off x="3129724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6" name="Google Shape;106;g2ce3f88fed4_5_94"/>
          <p:cNvSpPr txBox="1">
            <a:spLocks noGrp="1"/>
          </p:cNvSpPr>
          <p:nvPr>
            <p:ph type="body" idx="6"/>
          </p:nvPr>
        </p:nvSpPr>
        <p:spPr>
          <a:xfrm>
            <a:off x="5936531" y="4692846"/>
            <a:ext cx="26613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g2ce3f88fed4_5_94"/>
          <p:cNvSpPr txBox="1">
            <a:spLocks noGrp="1"/>
          </p:cNvSpPr>
          <p:nvPr>
            <p:ph type="body" idx="7"/>
          </p:nvPr>
        </p:nvSpPr>
        <p:spPr>
          <a:xfrm>
            <a:off x="3129724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g2ce3f88fed4_5_94"/>
          <p:cNvSpPr txBox="1">
            <a:spLocks noGrp="1"/>
          </p:cNvSpPr>
          <p:nvPr>
            <p:ph type="body" idx="8"/>
          </p:nvPr>
        </p:nvSpPr>
        <p:spPr>
          <a:xfrm>
            <a:off x="5936531" y="5066907"/>
            <a:ext cx="266136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9" name="Google Shape;109;g2ce3f88fed4_5_94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29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>
  <p:cSld name="빈 화면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e3f88fed4_5_104"/>
          <p:cNvSpPr txBox="1">
            <a:spLocks noGrp="1"/>
          </p:cNvSpPr>
          <p:nvPr>
            <p:ph type="title"/>
          </p:nvPr>
        </p:nvSpPr>
        <p:spPr>
          <a:xfrm>
            <a:off x="0" y="-647700"/>
            <a:ext cx="119253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Play"/>
              <a:buNone/>
              <a:defRPr sz="3600" b="0" i="0">
                <a:solidFill>
                  <a:srgbClr val="595959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image">
  <p:cSld name="Title, content, and imag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e3f88fed4_5_10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56388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" name="Google Shape;114;g2ce3f88fed4_5_106"/>
          <p:cNvSpPr>
            <a:spLocks noGrp="1"/>
          </p:cNvSpPr>
          <p:nvPr>
            <p:ph type="pic" idx="2"/>
          </p:nvPr>
        </p:nvSpPr>
        <p:spPr>
          <a:xfrm>
            <a:off x="6248400" y="0"/>
            <a:ext cx="5943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g2ce3f88fed4_5_106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388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Bullets">
  <p:cSld name="Two Content with Bulle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ce3f88fed4_5_11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8" name="Google Shape;118;g2ce3f88fed4_5_110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9" name="Google Shape;119;g2ce3f88fed4_5_110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, Subtitle, and Bullets">
  <p:cSld name="Two Content, Subtitle, and Bulle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e3f88fed4_5_114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g2ce3f88fed4_5_114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0" i="0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3" name="Google Shape;123;g2ce3f88fed4_5_114"/>
          <p:cNvSpPr txBox="1">
            <a:spLocks noGrp="1"/>
          </p:cNvSpPr>
          <p:nvPr>
            <p:ph type="body" idx="2"/>
          </p:nvPr>
        </p:nvSpPr>
        <p:spPr>
          <a:xfrm>
            <a:off x="3048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4" name="Google Shape;124;g2ce3f88fed4_5_114"/>
          <p:cNvSpPr txBox="1">
            <a:spLocks noGrp="1"/>
          </p:cNvSpPr>
          <p:nvPr>
            <p:ph type="body" idx="3"/>
          </p:nvPr>
        </p:nvSpPr>
        <p:spPr>
          <a:xfrm>
            <a:off x="6210300" y="1714500"/>
            <a:ext cx="56769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  <p15:guide id="3" orient="horz" pos="1272">
          <p15:clr>
            <a:srgbClr val="9FCC3B"/>
          </p15:clr>
        </p15:guide>
        <p15:guide id="4" orient="horz" pos="1080">
          <p15:clr>
            <a:srgbClr val="FBAE40"/>
          </p15:clr>
        </p15:guide>
        <p15:guide id="5" pos="3768">
          <p15:clr>
            <a:srgbClr val="FBAE40"/>
          </p15:clr>
        </p15:guide>
        <p15:guide id="6" pos="391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de - Two Content">
  <p:cSld name="Code - 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e3f88fed4_5_11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g2ce3f88fed4_5_119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56769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0" i="0">
                <a:latin typeface="Apple SD Gothic Neo" panose="02000300000000000000" pitchFamily="2" charset="-127"/>
                <a:ea typeface="Apple SD Gothic Neo" panose="02000300000000000000" pitchFamily="2" charset="-127"/>
                <a:cs typeface="Oi"/>
                <a:sym typeface="Oi"/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latin typeface="Oi"/>
                <a:ea typeface="Oi"/>
                <a:cs typeface="Oi"/>
                <a:sym typeface="Oi"/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8" name="Google Shape;128;g2ce3f88fed4_5_119"/>
          <p:cNvSpPr txBox="1">
            <a:spLocks noGrp="1"/>
          </p:cNvSpPr>
          <p:nvPr>
            <p:ph type="body" idx="2"/>
          </p:nvPr>
        </p:nvSpPr>
        <p:spPr>
          <a:xfrm>
            <a:off x="6210300" y="1485900"/>
            <a:ext cx="56769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0" i="0">
                <a:latin typeface="Apple SD Gothic Neo" panose="02000300000000000000" pitchFamily="2" charset="-127"/>
                <a:ea typeface="Apple SD Gothic Neo" panose="02000300000000000000" pitchFamily="2" charset="-127"/>
                <a:cs typeface="Oi"/>
                <a:sym typeface="Oi"/>
              </a:defRPr>
            </a:lvl1pPr>
            <a:lvl2pPr marL="914400" lvl="1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latin typeface="Oi"/>
                <a:ea typeface="Oi"/>
                <a:cs typeface="Oi"/>
                <a:sym typeface="Oi"/>
              </a:defRPr>
            </a:lvl2pPr>
            <a:lvl3pPr marL="13716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latin typeface="Oi"/>
                <a:ea typeface="Oi"/>
                <a:cs typeface="Oi"/>
                <a:sym typeface="Oi"/>
              </a:defRPr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e3f88fed4_5_12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" name="Google Shape;131;g2ce3f88fed4_5_123"/>
          <p:cNvSpPr txBox="1">
            <a:spLocks noGrp="1"/>
          </p:cNvSpPr>
          <p:nvPr>
            <p:ph type="body" idx="1"/>
          </p:nvPr>
        </p:nvSpPr>
        <p:spPr>
          <a:xfrm>
            <a:off x="304800" y="1367080"/>
            <a:ext cx="5676897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 b="0" i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32" name="Google Shape;132;g2ce3f88fed4_5_123"/>
          <p:cNvSpPr txBox="1">
            <a:spLocks noGrp="1"/>
          </p:cNvSpPr>
          <p:nvPr>
            <p:ph type="body" idx="2"/>
          </p:nvPr>
        </p:nvSpPr>
        <p:spPr>
          <a:xfrm>
            <a:off x="304800" y="1989137"/>
            <a:ext cx="5676897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4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33" name="Google Shape;133;g2ce3f88fed4_5_123"/>
          <p:cNvSpPr txBox="1">
            <a:spLocks noGrp="1"/>
          </p:cNvSpPr>
          <p:nvPr>
            <p:ph type="body" idx="3"/>
          </p:nvPr>
        </p:nvSpPr>
        <p:spPr>
          <a:xfrm>
            <a:off x="6210303" y="1367080"/>
            <a:ext cx="5676897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 b="0" i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34" name="Google Shape;134;g2ce3f88fed4_5_123"/>
          <p:cNvSpPr txBox="1">
            <a:spLocks noGrp="1"/>
          </p:cNvSpPr>
          <p:nvPr>
            <p:ph type="body" idx="4"/>
          </p:nvPr>
        </p:nvSpPr>
        <p:spPr>
          <a:xfrm>
            <a:off x="6210303" y="1989137"/>
            <a:ext cx="567689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  <a:defRPr sz="24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>
          <p15:clr>
            <a:srgbClr val="FBAE40"/>
          </p15:clr>
        </p15:guide>
        <p15:guide id="2" pos="39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e3f88fed4_5_129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41529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7" name="Google Shape;137;g2ce3f88fed4_5_129"/>
          <p:cNvSpPr txBox="1">
            <a:spLocks noGrp="1"/>
          </p:cNvSpPr>
          <p:nvPr>
            <p:ph type="body" idx="1"/>
          </p:nvPr>
        </p:nvSpPr>
        <p:spPr>
          <a:xfrm>
            <a:off x="5029200" y="304799"/>
            <a:ext cx="6858000" cy="590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sz="28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38" name="Google Shape;138;g2ce3f88fed4_5_129"/>
          <p:cNvSpPr txBox="1">
            <a:spLocks noGrp="1"/>
          </p:cNvSpPr>
          <p:nvPr>
            <p:ph type="body" idx="2"/>
          </p:nvPr>
        </p:nvSpPr>
        <p:spPr>
          <a:xfrm>
            <a:off x="304800" y="2181224"/>
            <a:ext cx="41529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e3f88fed4_5_13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41529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g2ce3f88fed4_5_133"/>
          <p:cNvSpPr>
            <a:spLocks noGrp="1"/>
          </p:cNvSpPr>
          <p:nvPr>
            <p:ph type="pic" idx="2"/>
          </p:nvPr>
        </p:nvSpPr>
        <p:spPr>
          <a:xfrm>
            <a:off x="5029200" y="304799"/>
            <a:ext cx="6858000" cy="5905501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g2ce3f88fed4_5_133"/>
          <p:cNvSpPr txBox="1">
            <a:spLocks noGrp="1"/>
          </p:cNvSpPr>
          <p:nvPr>
            <p:ph type="body" idx="1"/>
          </p:nvPr>
        </p:nvSpPr>
        <p:spPr>
          <a:xfrm>
            <a:off x="304800" y="2181224"/>
            <a:ext cx="4152900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6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  <p15:guide id="2" orient="horz" pos="136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hank You" userDrawn="1">
  <p:cSld name="1_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e3f88fed4_5_137"/>
          <p:cNvSpPr txBox="1"/>
          <p:nvPr/>
        </p:nvSpPr>
        <p:spPr>
          <a:xfrm>
            <a:off x="133351" y="1738406"/>
            <a:ext cx="841375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46300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lay"/>
              <a:buNone/>
            </a:pPr>
            <a:r>
              <a:rPr lang="en-US" sz="66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Thank you!</a:t>
            </a:r>
            <a:endParaRPr sz="6600" b="0" i="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sp>
        <p:nvSpPr>
          <p:cNvPr id="146" name="Google Shape;146;g2ce3f88fed4_5_137"/>
          <p:cNvSpPr txBox="1">
            <a:spLocks noGrp="1"/>
          </p:cNvSpPr>
          <p:nvPr>
            <p:ph type="body" idx="1"/>
          </p:nvPr>
        </p:nvSpPr>
        <p:spPr>
          <a:xfrm>
            <a:off x="431800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7" name="Google Shape;147;g2ce3f88fed4_5_137"/>
          <p:cNvSpPr txBox="1">
            <a:spLocks noGrp="1"/>
          </p:cNvSpPr>
          <p:nvPr>
            <p:ph type="body" idx="2"/>
          </p:nvPr>
        </p:nvSpPr>
        <p:spPr>
          <a:xfrm>
            <a:off x="431800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g2ce3f88fed4_5_137"/>
          <p:cNvSpPr txBox="1">
            <a:spLocks noGrp="1"/>
          </p:cNvSpPr>
          <p:nvPr>
            <p:ph type="body" idx="3"/>
          </p:nvPr>
        </p:nvSpPr>
        <p:spPr>
          <a:xfrm>
            <a:off x="4075949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9" name="Google Shape;149;g2ce3f88fed4_5_137"/>
          <p:cNvSpPr txBox="1">
            <a:spLocks noGrp="1"/>
          </p:cNvSpPr>
          <p:nvPr>
            <p:ph type="body" idx="4"/>
          </p:nvPr>
        </p:nvSpPr>
        <p:spPr>
          <a:xfrm>
            <a:off x="7720100" y="3361076"/>
            <a:ext cx="3429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0" name="Google Shape;150;g2ce3f88fed4_5_137"/>
          <p:cNvSpPr txBox="1">
            <a:spLocks noGrp="1"/>
          </p:cNvSpPr>
          <p:nvPr>
            <p:ph type="body" idx="5"/>
          </p:nvPr>
        </p:nvSpPr>
        <p:spPr>
          <a:xfrm>
            <a:off x="4075949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1" name="Google Shape;151;g2ce3f88fed4_5_137"/>
          <p:cNvSpPr txBox="1">
            <a:spLocks noGrp="1"/>
          </p:cNvSpPr>
          <p:nvPr>
            <p:ph type="body" idx="6"/>
          </p:nvPr>
        </p:nvSpPr>
        <p:spPr>
          <a:xfrm>
            <a:off x="7720100" y="3835400"/>
            <a:ext cx="3429000" cy="112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>
  <p:cSld name="구역 머리글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ce3f88fed4_5_18"/>
          <p:cNvSpPr txBox="1">
            <a:spLocks noGrp="1"/>
          </p:cNvSpPr>
          <p:nvPr>
            <p:ph type="title"/>
          </p:nvPr>
        </p:nvSpPr>
        <p:spPr>
          <a:xfrm>
            <a:off x="304800" y="1986645"/>
            <a:ext cx="9631680" cy="144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65D12-D4B8-010E-FB86-2354962B6CE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75FF3-9F91-283F-657F-72371C0EDB0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73289-CBF3-EFCC-1053-72CFE016A0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e3f88fed4_5_15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8" name="Google Shape;158;g2ce3f88fed4_5_150"/>
          <p:cNvSpPr txBox="1">
            <a:spLocks noGrp="1"/>
          </p:cNvSpPr>
          <p:nvPr>
            <p:ph type="body" idx="1"/>
          </p:nvPr>
        </p:nvSpPr>
        <p:spPr>
          <a:xfrm rot="5400000">
            <a:off x="3733800" y="-1943100"/>
            <a:ext cx="4724400" cy="1158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e3f88fed4_5_153"/>
          <p:cNvSpPr txBox="1">
            <a:spLocks noGrp="1"/>
          </p:cNvSpPr>
          <p:nvPr>
            <p:ph type="title"/>
          </p:nvPr>
        </p:nvSpPr>
        <p:spPr>
          <a:xfrm rot="5400000">
            <a:off x="7666831" y="1896269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1" name="Google Shape;161;g2ce3f88fed4_5_153"/>
          <p:cNvSpPr txBox="1">
            <a:spLocks noGrp="1"/>
          </p:cNvSpPr>
          <p:nvPr>
            <p:ph type="body" idx="1"/>
          </p:nvPr>
        </p:nvSpPr>
        <p:spPr>
          <a:xfrm rot="5400000">
            <a:off x="1485901" y="-876301"/>
            <a:ext cx="5905499" cy="82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38862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Char char="•"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of Template">
  <p:cSld name="End of Templat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ce3f88fed4_5_156"/>
          <p:cNvSpPr txBox="1"/>
          <p:nvPr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Do not use layouts after this slide.</a:t>
            </a:r>
            <a:br>
              <a:rPr lang="en-US" sz="66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</a:br>
            <a:r>
              <a:rPr lang="en-US" sz="24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They are not part of the official template.</a:t>
            </a:r>
            <a:endParaRPr sz="6600" b="0" i="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  <p:pic>
        <p:nvPicPr>
          <p:cNvPr id="164" name="Google Shape;164;g2ce3f88fed4_5_156" descr="Stop sig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7250" y="2114549"/>
            <a:ext cx="262890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ce3f88fed4_5_2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g2ce3f88fed4_5_23"/>
          <p:cNvSpPr txBox="1">
            <a:spLocks noGrp="1"/>
          </p:cNvSpPr>
          <p:nvPr>
            <p:ph type="body" idx="1"/>
          </p:nvPr>
        </p:nvSpPr>
        <p:spPr>
          <a:xfrm>
            <a:off x="304800" y="1000125"/>
            <a:ext cx="11582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 b="0" i="0" cap="none">
                <a:solidFill>
                  <a:schemeClr val="accen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62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ce3f88fed4_5_28"/>
          <p:cNvSpPr txBox="1"/>
          <p:nvPr/>
        </p:nvSpPr>
        <p:spPr>
          <a:xfrm>
            <a:off x="133351" y="2889250"/>
            <a:ext cx="8413750" cy="10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4630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lay"/>
              <a:buNone/>
            </a:pPr>
            <a:r>
              <a:rPr lang="ko-KR" altLang="en-US" sz="66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다음에 또 만나요</a:t>
            </a:r>
            <a:r>
              <a:rPr lang="en-US" altLang="ko-KR" sz="66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!</a:t>
            </a:r>
            <a:endParaRPr sz="6600" b="0" i="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lk-In" userDrawn="1">
  <p:cSld name="Walk-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ce3f88fed4_5_36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485900"/>
            <a:ext cx="3694113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0" i="0"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r>
              <a:rPr lang="en-US" dirty="0"/>
              <a:t>2024.08.30 </a:t>
            </a:r>
            <a:r>
              <a:rPr lang="ko-KR" altLang="en-US" dirty="0"/>
              <a:t>제 </a:t>
            </a:r>
            <a:r>
              <a:rPr lang="en-US" altLang="ko-KR" dirty="0"/>
              <a:t>1</a:t>
            </a:r>
            <a:r>
              <a:rPr lang="ko-KR" altLang="en-US" dirty="0"/>
              <a:t>회 </a:t>
            </a:r>
            <a:r>
              <a:rPr lang="en-US" altLang="ko-KR" dirty="0" err="1"/>
              <a:t>MeetUp</a:t>
            </a:r>
            <a:endParaRPr dirty="0"/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E440E32-C2D2-AB28-3B11-D72231754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1" y="2093673"/>
            <a:ext cx="6685201" cy="108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76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Two Speakers">
  <p:cSld name="Title Slide -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ce3f88fed4_5_40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0" i="0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48" name="Google Shape;48;g2ce3f88fed4_5_40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g2ce3f88fed4_5_40"/>
          <p:cNvSpPr txBox="1">
            <a:spLocks noGrp="1"/>
          </p:cNvSpPr>
          <p:nvPr>
            <p:ph type="body" idx="2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g2ce3f88fed4_5_40"/>
          <p:cNvSpPr txBox="1">
            <a:spLocks noGrp="1"/>
          </p:cNvSpPr>
          <p:nvPr>
            <p:ph type="body" idx="3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0" i="0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g2ce3f88fed4_5_40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2" name="Google Shape;52;g2ce3f88fed4_5_40"/>
          <p:cNvSpPr txBox="1">
            <a:spLocks noGrp="1"/>
          </p:cNvSpPr>
          <p:nvPr>
            <p:ph type="body" idx="5"/>
          </p:nvPr>
        </p:nvSpPr>
        <p:spPr>
          <a:xfrm>
            <a:off x="445676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3" name="Google Shape;53;g2ce3f88fed4_5_40"/>
          <p:cNvSpPr txBox="1">
            <a:spLocks noGrp="1"/>
          </p:cNvSpPr>
          <p:nvPr>
            <p:ph type="body" idx="6"/>
          </p:nvPr>
        </p:nvSpPr>
        <p:spPr>
          <a:xfrm>
            <a:off x="445676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29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with Art">
  <p:cSld name="Title Only with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e3f88fed4_5_5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ed Content">
  <p:cSld name="Title and Bullete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e3f88fed4_5_56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g2ce3f88fed4_5_56"/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  <a:defRPr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e3f88fed4_5_88"/>
          <p:cNvSpPr txBox="1">
            <a:spLocks noGrp="1"/>
          </p:cNvSpPr>
          <p:nvPr>
            <p:ph type="subTitle" idx="1"/>
          </p:nvPr>
        </p:nvSpPr>
        <p:spPr>
          <a:xfrm>
            <a:off x="322916" y="1990726"/>
            <a:ext cx="8274329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0" i="0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96" name="Google Shape;96;g2ce3f88fed4_5_88"/>
          <p:cNvSpPr txBox="1">
            <a:spLocks noGrp="1"/>
          </p:cNvSpPr>
          <p:nvPr>
            <p:ph type="body" idx="2"/>
          </p:nvPr>
        </p:nvSpPr>
        <p:spPr>
          <a:xfrm>
            <a:off x="322916" y="1492893"/>
            <a:ext cx="3492500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80"/>
              <a:buNone/>
              <a:defRPr sz="1200" b="0" i="0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lvl="1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7" name="Google Shape;97;g2ce3f88fed4_5_88"/>
          <p:cNvSpPr txBox="1">
            <a:spLocks noGrp="1"/>
          </p:cNvSpPr>
          <p:nvPr>
            <p:ph type="body" idx="3"/>
          </p:nvPr>
        </p:nvSpPr>
        <p:spPr>
          <a:xfrm>
            <a:off x="322916" y="4692846"/>
            <a:ext cx="370232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 cap="none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331469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20"/>
              <a:buChar char="▪"/>
              <a:defRPr/>
            </a:lvl2pPr>
            <a:lvl3pPr marL="1371600" lvl="2" indent="-3429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8" name="Google Shape;98;g2ce3f88fed4_5_88"/>
          <p:cNvSpPr txBox="1">
            <a:spLocks noGrp="1"/>
          </p:cNvSpPr>
          <p:nvPr>
            <p:ph type="body" idx="4"/>
          </p:nvPr>
        </p:nvSpPr>
        <p:spPr>
          <a:xfrm>
            <a:off x="322916" y="5066907"/>
            <a:ext cx="3702329" cy="387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6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marL="914400" lvl="1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16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9" name="Google Shape;99;g2ce3f88fed4_5_88"/>
          <p:cNvSpPr txBox="1">
            <a:spLocks noGrp="1"/>
          </p:cNvSpPr>
          <p:nvPr>
            <p:ph type="title"/>
          </p:nvPr>
        </p:nvSpPr>
        <p:spPr>
          <a:xfrm>
            <a:off x="322916" y="240030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 b="0" i="0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g2ce3f88fed4_5_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 b="1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g2ce3f88fed4_5_0"/>
          <p:cNvSpPr txBox="1">
            <a:spLocks noGrp="1"/>
          </p:cNvSpPr>
          <p:nvPr>
            <p:ph type="body" idx="1"/>
          </p:nvPr>
        </p:nvSpPr>
        <p:spPr>
          <a:xfrm>
            <a:off x="304801" y="1485900"/>
            <a:ext cx="11582400" cy="60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marR="0" lvl="0" indent="-38862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Char char="•"/>
              <a:defRPr sz="2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6576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16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dirty="0"/>
          </a:p>
        </p:txBody>
      </p:sp>
      <p:sp>
        <p:nvSpPr>
          <p:cNvPr id="9" name="Google Shape;9;g2ce3f88fed4_5_0"/>
          <p:cNvSpPr txBox="1">
            <a:spLocks noGrp="1"/>
          </p:cNvSpPr>
          <p:nvPr>
            <p:ph type="dt" idx="10"/>
          </p:nvPr>
        </p:nvSpPr>
        <p:spPr>
          <a:xfrm>
            <a:off x="838200" y="69659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pple SD Gothic Neo" panose="02000300000000000000" pitchFamily="2" charset="-127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lang="en-KR" dirty="0"/>
          </a:p>
        </p:txBody>
      </p:sp>
      <p:sp>
        <p:nvSpPr>
          <p:cNvPr id="10" name="Google Shape;10;g2ce3f88fed4_5_0"/>
          <p:cNvSpPr txBox="1">
            <a:spLocks noGrp="1"/>
          </p:cNvSpPr>
          <p:nvPr>
            <p:ph type="ftr" idx="11"/>
          </p:nvPr>
        </p:nvSpPr>
        <p:spPr>
          <a:xfrm>
            <a:off x="4038600" y="69659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pple SD Gothic Neo" panose="02000300000000000000" pitchFamily="2" charset="-127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endParaRPr lang="en-KR" dirty="0"/>
          </a:p>
        </p:txBody>
      </p:sp>
      <p:sp>
        <p:nvSpPr>
          <p:cNvPr id="11" name="Google Shape;11;g2ce3f88fed4_5_0"/>
          <p:cNvSpPr txBox="1">
            <a:spLocks noGrp="1"/>
          </p:cNvSpPr>
          <p:nvPr>
            <p:ph type="sldNum" idx="12"/>
          </p:nvPr>
        </p:nvSpPr>
        <p:spPr>
          <a:xfrm>
            <a:off x="8610600" y="69659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pple SD Gothic Neo" panose="02000300000000000000" pitchFamily="2" charset="-127"/>
                <a:sym typeface="Pla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Google Shape;13;g2ce3f88fed4_5_0"/>
          <p:cNvSpPr txBox="1"/>
          <p:nvPr/>
        </p:nvSpPr>
        <p:spPr>
          <a:xfrm>
            <a:off x="83820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rPr>
              <a:t>© 202</a:t>
            </a:r>
            <a:r>
              <a:rPr lang="en-US" altLang="ko-KR" sz="7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rPr>
              <a:t>5</a:t>
            </a:r>
            <a:r>
              <a:rPr lang="en-US" sz="700" b="0" i="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rPr>
              <a:t>, Datadog Korea User Group. All rights reserved.</a:t>
            </a:r>
            <a:endParaRPr sz="1400" b="0" i="0" u="none" strike="noStrike" cap="none" dirty="0">
              <a:solidFill>
                <a:srgbClr val="000000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retendard" panose="02000503000000020004" pitchFamily="2" charset="-127"/>
              <a:sym typeface="Arial"/>
            </a:endParaRPr>
          </a:p>
        </p:txBody>
      </p:sp>
      <p:pic>
        <p:nvPicPr>
          <p:cNvPr id="3" name="Picture 2" descr="A white dog with a black background&#10;&#10;Description automatically generated">
            <a:extLst>
              <a:ext uri="{FF2B5EF4-FFF2-40B4-BE49-F238E27FC236}">
                <a16:creationId xmlns:a16="http://schemas.microsoft.com/office/drawing/2014/main" id="{D85E31EF-8C6B-2DAB-3D49-64DCEE736A3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54000" y="6350714"/>
            <a:ext cx="360000" cy="3600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6" r:id="rId4"/>
    <p:sldLayoutId id="2147483658" r:id="rId5"/>
    <p:sldLayoutId id="2147483659" r:id="rId6"/>
    <p:sldLayoutId id="2147483661" r:id="rId7"/>
    <p:sldLayoutId id="2147483663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ple SD Gothic Neo" panose="02000300000000000000" pitchFamily="2" charset="-127"/>
          <a:ea typeface="Apple SD Gothic Neo" panose="02000300000000000000" pitchFamily="2" charset="-127"/>
          <a:cs typeface="Pretendard" panose="02000503000000020004" pitchFamily="2" charset="-12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ple SD Gothic Neo" panose="02000300000000000000" pitchFamily="2" charset="-127"/>
          <a:ea typeface="Apple SD Gothic Neo" panose="02000300000000000000" pitchFamily="2" charset="-127"/>
          <a:cs typeface="Pretendard" panose="02000503000000020004" pitchFamily="2" charset="-127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>
          <p15:clr>
            <a:srgbClr val="F26B43"/>
          </p15:clr>
        </p15:guide>
        <p15:guide id="2" orient="horz" pos="3912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7D981-02D8-E660-70F3-3BDCC5F30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7" y="1502834"/>
            <a:ext cx="5492700" cy="424691"/>
          </a:xfrm>
        </p:spPr>
        <p:txBody>
          <a:bodyPr/>
          <a:lstStyle/>
          <a:p>
            <a:r>
              <a:rPr lang="en-US" altLang="ko-KR" sz="1800" dirty="0"/>
              <a:t>2025.02.21</a:t>
            </a:r>
            <a:r>
              <a:rPr lang="ko-KR" altLang="en-US" sz="1800" dirty="0"/>
              <a:t> 제 </a:t>
            </a:r>
            <a:r>
              <a:rPr lang="en-US" altLang="ko-KR" sz="1800" dirty="0"/>
              <a:t>4</a:t>
            </a:r>
            <a:r>
              <a:rPr lang="ko-KR" altLang="en-US" sz="1800" dirty="0"/>
              <a:t> 회 </a:t>
            </a:r>
            <a:r>
              <a:rPr lang="en-US" altLang="ko-KR" sz="1800" dirty="0"/>
              <a:t>Meet Up 19:00 </a:t>
            </a:r>
            <a:r>
              <a:rPr lang="ko-KR" altLang="en-US" sz="1800" dirty="0"/>
              <a:t>시작예정</a:t>
            </a:r>
            <a:endParaRPr lang="en-KR" sz="1800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FDFB36D6-1C65-4D37-4896-69FE3B9ED821}"/>
              </a:ext>
            </a:extLst>
          </p:cNvPr>
          <p:cNvSpPr txBox="1">
            <a:spLocks/>
          </p:cNvSpPr>
          <p:nvPr/>
        </p:nvSpPr>
        <p:spPr>
          <a:xfrm>
            <a:off x="440267" y="4219532"/>
            <a:ext cx="9062548" cy="1495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"/>
              <a:buFont typeface="Play"/>
              <a:buNone/>
              <a:defRPr sz="12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Arial"/>
                <a:sym typeface="Arial"/>
              </a:defRPr>
            </a:lvl1pPr>
            <a:lvl2pPr marL="914400" marR="0" lvl="1" indent="-33146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r>
              <a:rPr lang="en-US" altLang="ko-KR" sz="2800" b="0" dirty="0"/>
              <a:t>MSA </a:t>
            </a:r>
            <a:r>
              <a:rPr lang="ko-KR" altLang="en-US" sz="2800" b="0" dirty="0"/>
              <a:t>환경에서의 로그 기반 </a:t>
            </a:r>
            <a:r>
              <a:rPr lang="en-US" altLang="ko-KR" sz="2800" b="0" dirty="0"/>
              <a:t>API </a:t>
            </a:r>
            <a:r>
              <a:rPr lang="ko-KR" altLang="en-US" sz="2800" b="0" dirty="0"/>
              <a:t>관리 전략과 게이트웨이 활용</a:t>
            </a:r>
            <a:endParaRPr lang="en-US" sz="2400" b="0" dirty="0"/>
          </a:p>
          <a:p>
            <a:r>
              <a:rPr lang="en-US" altLang="ko-KR" sz="2400" b="0" dirty="0"/>
              <a:t>SK C&amp;C, </a:t>
            </a:r>
            <a:r>
              <a:rPr lang="en-US" altLang="ko-KR" sz="2400" b="0" dirty="0" err="1"/>
              <a:t>Modern.Tech</a:t>
            </a:r>
            <a:r>
              <a:rPr lang="ko-KR" altLang="en-US" sz="2400" b="0" dirty="0"/>
              <a:t> 팀</a:t>
            </a:r>
            <a:endParaRPr lang="en-US" altLang="ko-KR" sz="2400" b="0" dirty="0"/>
          </a:p>
          <a:p>
            <a:r>
              <a:rPr lang="ko-KR" altLang="en-US" sz="2400" b="0" dirty="0" err="1"/>
              <a:t>윤서율</a:t>
            </a:r>
            <a:endParaRPr lang="en-US" altLang="ko-KR" sz="2400" b="0" dirty="0"/>
          </a:p>
        </p:txBody>
      </p:sp>
    </p:spTree>
    <p:extLst>
      <p:ext uri="{BB962C8B-B14F-4D97-AF65-F5344CB8AC3E}">
        <p14:creationId xmlns:p14="http://schemas.microsoft.com/office/powerpoint/2010/main" val="83217952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5723CC2D-1C11-91A0-E818-868777B57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8E0EADE9-CA5D-AFD1-748A-845EA2A658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altLang="ko-KR" dirty="0">
                <a:cs typeface="Pretendard" panose="02000503000000020004" pitchFamily="2" charset="-127"/>
              </a:rPr>
              <a:t>Logs to Metrics</a:t>
            </a:r>
          </a:p>
        </p:txBody>
      </p:sp>
      <p:sp>
        <p:nvSpPr>
          <p:cNvPr id="540" name="Google Shape;540;g2ce3f88fed4_5_725">
            <a:extLst>
              <a:ext uri="{FF2B5EF4-FFF2-40B4-BE49-F238E27FC236}">
                <a16:creationId xmlns:a16="http://schemas.microsoft.com/office/drawing/2014/main" id="{89BFA42D-63C1-5D9B-738F-8C5FD277EE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Datadog</a:t>
            </a:r>
            <a:r>
              <a:rPr lang="ko-KR" alt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에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적재된 로그 데이터를 기반으로 사용자가 원하는 형태의 </a:t>
            </a:r>
            <a:r>
              <a:rPr lang="ko-KR" alt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메트릭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데이터를 생성</a:t>
            </a:r>
            <a:endParaRPr lang="en-US" altLang="ko-KR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800100" lvl="1">
              <a:spcBef>
                <a:spcPts val="0"/>
              </a:spcBef>
              <a:buSzPts val="2520"/>
              <a:buFontTx/>
              <a:buChar char="-"/>
            </a:pPr>
            <a:r>
              <a:rPr lang="ko-KR" altLang="en-US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지정된 로그 데이터가 </a:t>
            </a:r>
            <a:r>
              <a:rPr lang="en-US" altLang="ko-KR" sz="22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DataDog</a:t>
            </a:r>
            <a:r>
              <a:rPr lang="ko-KR" altLang="en-US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에서 </a:t>
            </a:r>
            <a:r>
              <a:rPr lang="ko-KR" altLang="en-US" sz="22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메트릭</a:t>
            </a:r>
            <a:r>
              <a:rPr lang="ko-KR" altLang="en-US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데이터로</a:t>
            </a:r>
            <a:r>
              <a:rPr lang="en-US" altLang="ko-KR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관리</a:t>
            </a:r>
            <a:endParaRPr lang="en-US" altLang="ko-KR" sz="2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800100" lvl="1">
              <a:spcBef>
                <a:spcPts val="0"/>
              </a:spcBef>
              <a:buSzPts val="2520"/>
              <a:buFontTx/>
              <a:buChar char="-"/>
            </a:pPr>
            <a:r>
              <a:rPr lang="ko-KR" altLang="en-US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대시보드 지원</a:t>
            </a:r>
            <a:endParaRPr lang="en-US" altLang="ko-KR" sz="2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800100" lvl="1">
              <a:spcBef>
                <a:spcPts val="0"/>
              </a:spcBef>
              <a:buSzPts val="2520"/>
              <a:buFontTx/>
              <a:buChar char="-"/>
            </a:pPr>
            <a:r>
              <a:rPr lang="en-US" altLang="ko-KR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API  </a:t>
            </a:r>
            <a:r>
              <a:rPr lang="ko-KR" altLang="en-US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지원 </a:t>
            </a:r>
            <a:r>
              <a:rPr lang="en-US" altLang="ko-KR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(create, get </a:t>
            </a:r>
            <a:r>
              <a:rPr lang="ko-KR" altLang="en-US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등</a:t>
            </a:r>
            <a:r>
              <a:rPr lang="en-US" altLang="ko-KR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</a:p>
          <a:p>
            <a:pPr marL="800100" lvl="1" indent="-342900">
              <a:spcBef>
                <a:spcPts val="0"/>
              </a:spcBef>
              <a:buSzPts val="2520"/>
              <a:buFontTx/>
              <a:buChar char="-"/>
            </a:pPr>
            <a:endParaRPr lang="en-US" altLang="ko-KR" sz="2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800100" lvl="1" indent="-342900">
              <a:spcBef>
                <a:spcPts val="0"/>
              </a:spcBef>
              <a:buSzPts val="2520"/>
              <a:buFontTx/>
              <a:buChar char="-"/>
            </a:pPr>
            <a:endParaRPr lang="en-US" altLang="ko-KR" sz="2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800100" lvl="1" indent="-342900">
              <a:spcBef>
                <a:spcPts val="0"/>
              </a:spcBef>
              <a:buSzPts val="2520"/>
              <a:buFontTx/>
              <a:buChar char="-"/>
            </a:pPr>
            <a:endParaRPr lang="en-US" altLang="ko-KR" sz="2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-&gt; 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사용자 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개발자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운영자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엔지니어 등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입맛에 따라 로그 데이터 기반 뷰 생성</a:t>
            </a:r>
            <a:endParaRPr lang="en-US" altLang="ko-KR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8245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>
          <a:extLst>
            <a:ext uri="{FF2B5EF4-FFF2-40B4-BE49-F238E27FC236}">
              <a16:creationId xmlns:a16="http://schemas.microsoft.com/office/drawing/2014/main" id="{388C21FF-5FA2-FE6B-831F-BF8139F6F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6;g2ce3f88fed4_5_688">
            <a:extLst>
              <a:ext uri="{FF2B5EF4-FFF2-40B4-BE49-F238E27FC236}">
                <a16:creationId xmlns:a16="http://schemas.microsoft.com/office/drawing/2014/main" id="{2B269914-5081-9740-BF71-7B1F5035AE1E}"/>
              </a:ext>
            </a:extLst>
          </p:cNvPr>
          <p:cNvSpPr txBox="1">
            <a:spLocks/>
          </p:cNvSpPr>
          <p:nvPr/>
        </p:nvSpPr>
        <p:spPr>
          <a:xfrm>
            <a:off x="322916" y="223214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  <a:defRPr sz="4000" b="1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en-US" altLang="ko-KR" sz="4400" b="0" dirty="0">
                <a:cs typeface="Pretendard" panose="02000503000000020004" pitchFamily="2" charset="-127"/>
              </a:rPr>
              <a:t>API Gateway</a:t>
            </a:r>
            <a:endParaRPr lang="ko-KR" altLang="en-US" sz="4400" b="0" dirty="0">
              <a:cs typeface="Pretendard" panose="02000503000000020004" pitchFamily="2" charset="-127"/>
            </a:endParaRPr>
          </a:p>
        </p:txBody>
      </p:sp>
      <p:sp>
        <p:nvSpPr>
          <p:cNvPr id="3" name="Google Shape;500;g2ce3f88fed4_5_688">
            <a:extLst>
              <a:ext uri="{FF2B5EF4-FFF2-40B4-BE49-F238E27FC236}">
                <a16:creationId xmlns:a16="http://schemas.microsoft.com/office/drawing/2014/main" id="{71FBF371-C2FF-9411-E1C5-EF0D69FA16AB}"/>
              </a:ext>
            </a:extLst>
          </p:cNvPr>
          <p:cNvSpPr txBox="1">
            <a:spLocks/>
          </p:cNvSpPr>
          <p:nvPr/>
        </p:nvSpPr>
        <p:spPr>
          <a:xfrm>
            <a:off x="5691775" y="4404704"/>
            <a:ext cx="6026838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20000"/>
              </a:lnSpc>
              <a:buClr>
                <a:schemeClr val="lt1"/>
              </a:buClr>
              <a:buSzPts val="1800"/>
              <a:buFont typeface="Play"/>
              <a:buNone/>
              <a:defRPr sz="2400" b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L="914400" indent="-228600">
              <a:lnSpc>
                <a:spcPct val="120000"/>
              </a:lnSpc>
              <a:spcBef>
                <a:spcPts val="1200"/>
              </a:spcBef>
              <a:buClr>
                <a:schemeClr val="lt1"/>
              </a:buClr>
              <a:buSzPts val="2160"/>
              <a:buFont typeface="Noto Sans Symbols"/>
              <a:buNone/>
              <a:defRPr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indent="-228600">
              <a:lnSpc>
                <a:spcPct val="120000"/>
              </a:lnSpc>
              <a:spcBef>
                <a:spcPts val="1200"/>
              </a:spcBef>
              <a:buClr>
                <a:schemeClr val="lt1"/>
              </a:buClr>
              <a:buSzPts val="2000"/>
              <a:buFont typeface="Play"/>
              <a:buNone/>
              <a:defRPr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indent="-228600">
              <a:lnSpc>
                <a:spcPct val="120000"/>
              </a:lnSpc>
              <a:spcBef>
                <a:spcPts val="600"/>
              </a:spcBef>
              <a:buClr>
                <a:schemeClr val="lt1"/>
              </a:buClr>
              <a:buSzPts val="1800"/>
              <a:buFont typeface="Play"/>
              <a:buNone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indent="-228600">
              <a:lnSpc>
                <a:spcPct val="120000"/>
              </a:lnSpc>
              <a:spcBef>
                <a:spcPts val="600"/>
              </a:spcBef>
              <a:buClr>
                <a:schemeClr val="lt1"/>
              </a:buClr>
              <a:buSzPts val="1800"/>
              <a:buFont typeface="Play"/>
              <a:buNone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r>
              <a:rPr lang="en-US" altLang="ko-KR" b="0" dirty="0"/>
              <a:t>MSA </a:t>
            </a:r>
            <a:r>
              <a:rPr lang="ko-KR" altLang="en-US" b="0" dirty="0"/>
              <a:t>도입과 </a:t>
            </a:r>
            <a:r>
              <a:rPr lang="en-US" altLang="ko-KR" b="0" dirty="0"/>
              <a:t>API Management</a:t>
            </a:r>
            <a:r>
              <a:rPr lang="ko-KR" altLang="en-US" b="0" dirty="0"/>
              <a:t>의 탄생</a:t>
            </a:r>
          </a:p>
        </p:txBody>
      </p:sp>
    </p:spTree>
    <p:extLst>
      <p:ext uri="{BB962C8B-B14F-4D97-AF65-F5344CB8AC3E}">
        <p14:creationId xmlns:p14="http://schemas.microsoft.com/office/powerpoint/2010/main" val="1753627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AC3DC71C-E0B7-9787-065E-A8C5E3AA2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3A8374CA-8DE1-A51C-09D1-809854586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dirty="0"/>
              <a:t>API Gateway</a:t>
            </a:r>
          </a:p>
        </p:txBody>
      </p:sp>
      <p:sp>
        <p:nvSpPr>
          <p:cNvPr id="540" name="Google Shape;540;g2ce3f88fed4_5_725">
            <a:extLst>
              <a:ext uri="{FF2B5EF4-FFF2-40B4-BE49-F238E27FC236}">
                <a16:creationId xmlns:a16="http://schemas.microsoft.com/office/drawing/2014/main" id="{01B4511D-C71C-1D1F-D880-ADA0FD7EB1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-10503" y="1559470"/>
            <a:ext cx="4887303" cy="400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클라이언트와 </a:t>
            </a:r>
            <a:r>
              <a:rPr lang="ko-KR" altLang="en-US" sz="2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백엔드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서비스 사이에 위치한 미들웨어 컴포넌트</a:t>
            </a:r>
            <a:endParaRPr lang="en-US" altLang="ko-KR" sz="2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2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API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클라이언트와 </a:t>
            </a:r>
            <a:r>
              <a:rPr lang="ko-KR" altLang="en-US" sz="2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백엔드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서비스 사이의 중개자 역할을 하는 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API Management 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도구</a:t>
            </a:r>
            <a:endParaRPr lang="en-US" altLang="ko-KR" sz="2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2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여러 </a:t>
            </a:r>
            <a:r>
              <a:rPr lang="ko-KR" altLang="en-US" sz="2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마이크로서비스나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2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백엔드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시스템의 </a:t>
            </a:r>
            <a:r>
              <a:rPr lang="ko-KR" altLang="en-US" sz="2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진입점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(Entry point)</a:t>
            </a: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2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2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1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79A5AE-895F-E0C4-0EDE-5887DEB76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125" y="1517132"/>
            <a:ext cx="6827505" cy="386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D8AA1-4505-DA4E-C6BD-ED8500AB7B9A}"/>
              </a:ext>
            </a:extLst>
          </p:cNvPr>
          <p:cNvSpPr txBox="1"/>
          <p:nvPr/>
        </p:nvSpPr>
        <p:spPr>
          <a:xfrm>
            <a:off x="10051930" y="5384291"/>
            <a:ext cx="18710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ko-KR" sz="900" dirty="0" err="1">
                <a:solidFill>
                  <a:schemeClr val="bg1"/>
                </a:solidFill>
              </a:rPr>
              <a:t>nginxstore.com</a:t>
            </a:r>
            <a:r>
              <a:rPr kumimoji="1" lang="en" altLang="ko-KR" sz="900" dirty="0">
                <a:solidFill>
                  <a:schemeClr val="bg1"/>
                </a:solidFill>
              </a:rPr>
              <a:t>/blog/</a:t>
            </a:r>
            <a:r>
              <a:rPr kumimoji="1" lang="en" altLang="ko-KR" sz="900" dirty="0" err="1">
                <a:solidFill>
                  <a:schemeClr val="bg1"/>
                </a:solidFill>
              </a:rPr>
              <a:t>api</a:t>
            </a:r>
            <a:r>
              <a:rPr kumimoji="1" lang="en" altLang="ko-KR" sz="900" dirty="0">
                <a:solidFill>
                  <a:schemeClr val="bg1"/>
                </a:solidFill>
              </a:rPr>
              <a:t>-gateway</a:t>
            </a:r>
            <a:endParaRPr kumimoji="1" lang="ko-KR" alt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30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FF1DD63F-5A53-0EA9-8A6F-C689BD3EF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6B156929-B41E-2C35-8CA4-762044287A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dirty="0"/>
              <a:t>MSA</a:t>
            </a:r>
          </a:p>
        </p:txBody>
      </p:sp>
      <p:sp>
        <p:nvSpPr>
          <p:cNvPr id="2" name="Google Shape;540;g2ce3f88fed4_5_725">
            <a:extLst>
              <a:ext uri="{FF2B5EF4-FFF2-40B4-BE49-F238E27FC236}">
                <a16:creationId xmlns:a16="http://schemas.microsoft.com/office/drawing/2014/main" id="{B5FB45BC-DEC6-C9F3-339B-435F6A0CCB9A}"/>
              </a:ext>
            </a:extLst>
          </p:cNvPr>
          <p:cNvSpPr txBox="1">
            <a:spLocks/>
          </p:cNvSpPr>
          <p:nvPr/>
        </p:nvSpPr>
        <p:spPr>
          <a:xfrm>
            <a:off x="1904997" y="4742725"/>
            <a:ext cx="77724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None/>
              <a:defRPr sz="2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defRPr>
            </a:lvl1pPr>
            <a:lvl2pPr marL="914400" marR="0" lvl="1" indent="-33146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457200" lvl="1" indent="0" algn="ctr">
              <a:spcBef>
                <a:spcPts val="0"/>
              </a:spcBef>
              <a:buSzPts val="2520"/>
              <a:buFont typeface="Noto Sans Symbols"/>
              <a:buNone/>
            </a:pPr>
            <a:r>
              <a:rPr lang="ko-KR" altLang="en-US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모놀리식에서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MSA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로의 전환</a:t>
            </a:r>
            <a:endParaRPr lang="en-US" altLang="ko-KR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 algn="ctr">
              <a:spcBef>
                <a:spcPts val="0"/>
              </a:spcBef>
              <a:buSzPts val="2520"/>
              <a:buFont typeface="Noto Sans Symbols"/>
              <a:buNone/>
            </a:pPr>
            <a:r>
              <a:rPr lang="ko-KR" altLang="en-US" sz="1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기존 </a:t>
            </a:r>
            <a:r>
              <a:rPr lang="ko-KR" altLang="en-US" sz="1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모놀리식</a:t>
            </a:r>
            <a:r>
              <a:rPr lang="ko-KR" altLang="en-US" sz="1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아키텍처의 한계</a:t>
            </a:r>
            <a:endParaRPr lang="en-US" altLang="ko-KR" sz="1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 algn="ctr">
              <a:spcBef>
                <a:spcPts val="0"/>
              </a:spcBef>
              <a:buSzPts val="2520"/>
              <a:buFont typeface="Noto Sans Symbols"/>
              <a:buNone/>
            </a:pPr>
            <a:r>
              <a:rPr lang="en" altLang="ko-KR" sz="1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MSA</a:t>
            </a:r>
            <a:r>
              <a:rPr lang="ko-KR" altLang="en-US" sz="1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로의 전환 필요성</a:t>
            </a:r>
          </a:p>
        </p:txBody>
      </p:sp>
      <p:sp>
        <p:nvSpPr>
          <p:cNvPr id="11" name="정육면체 10">
            <a:extLst>
              <a:ext uri="{FF2B5EF4-FFF2-40B4-BE49-F238E27FC236}">
                <a16:creationId xmlns:a16="http://schemas.microsoft.com/office/drawing/2014/main" id="{6BD80CA6-14E0-3255-0338-84BFD6F2744E}"/>
              </a:ext>
            </a:extLst>
          </p:cNvPr>
          <p:cNvSpPr/>
          <p:nvPr/>
        </p:nvSpPr>
        <p:spPr>
          <a:xfrm>
            <a:off x="3281122" y="3418835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정육면체 11">
            <a:extLst>
              <a:ext uri="{FF2B5EF4-FFF2-40B4-BE49-F238E27FC236}">
                <a16:creationId xmlns:a16="http://schemas.microsoft.com/office/drawing/2014/main" id="{558EC602-7194-D6F8-CA5F-9275B7ECDB1A}"/>
              </a:ext>
            </a:extLst>
          </p:cNvPr>
          <p:cNvSpPr/>
          <p:nvPr/>
        </p:nvSpPr>
        <p:spPr>
          <a:xfrm>
            <a:off x="3790874" y="3418835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정육면체 12">
            <a:extLst>
              <a:ext uri="{FF2B5EF4-FFF2-40B4-BE49-F238E27FC236}">
                <a16:creationId xmlns:a16="http://schemas.microsoft.com/office/drawing/2014/main" id="{CCD5CCD1-B794-4C7F-B7E4-C6E5727060C6}"/>
              </a:ext>
            </a:extLst>
          </p:cNvPr>
          <p:cNvSpPr/>
          <p:nvPr/>
        </p:nvSpPr>
        <p:spPr>
          <a:xfrm>
            <a:off x="4300626" y="3418835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정육면체 13">
            <a:extLst>
              <a:ext uri="{FF2B5EF4-FFF2-40B4-BE49-F238E27FC236}">
                <a16:creationId xmlns:a16="http://schemas.microsoft.com/office/drawing/2014/main" id="{9C444644-C713-ACCD-AA1E-B4E1A47C4D6C}"/>
              </a:ext>
            </a:extLst>
          </p:cNvPr>
          <p:cNvSpPr/>
          <p:nvPr/>
        </p:nvSpPr>
        <p:spPr>
          <a:xfrm>
            <a:off x="3084195" y="3613276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정육면체 14">
            <a:extLst>
              <a:ext uri="{FF2B5EF4-FFF2-40B4-BE49-F238E27FC236}">
                <a16:creationId xmlns:a16="http://schemas.microsoft.com/office/drawing/2014/main" id="{465DAF7A-9EBC-F46A-50B1-199F94D118F0}"/>
              </a:ext>
            </a:extLst>
          </p:cNvPr>
          <p:cNvSpPr/>
          <p:nvPr/>
        </p:nvSpPr>
        <p:spPr>
          <a:xfrm>
            <a:off x="3593947" y="3613276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정육면체 15">
            <a:extLst>
              <a:ext uri="{FF2B5EF4-FFF2-40B4-BE49-F238E27FC236}">
                <a16:creationId xmlns:a16="http://schemas.microsoft.com/office/drawing/2014/main" id="{253D0B37-D865-BF19-4430-5373DDFD8994}"/>
              </a:ext>
            </a:extLst>
          </p:cNvPr>
          <p:cNvSpPr/>
          <p:nvPr/>
        </p:nvSpPr>
        <p:spPr>
          <a:xfrm>
            <a:off x="4103699" y="3613276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정육면체 16">
            <a:extLst>
              <a:ext uri="{FF2B5EF4-FFF2-40B4-BE49-F238E27FC236}">
                <a16:creationId xmlns:a16="http://schemas.microsoft.com/office/drawing/2014/main" id="{36D47D78-9151-7E61-8A0D-014D306D1361}"/>
              </a:ext>
            </a:extLst>
          </p:cNvPr>
          <p:cNvSpPr/>
          <p:nvPr/>
        </p:nvSpPr>
        <p:spPr>
          <a:xfrm>
            <a:off x="2883005" y="3809807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정육면체 17">
            <a:extLst>
              <a:ext uri="{FF2B5EF4-FFF2-40B4-BE49-F238E27FC236}">
                <a16:creationId xmlns:a16="http://schemas.microsoft.com/office/drawing/2014/main" id="{7FD5F32E-520A-872A-4C15-1D9B631A3A0F}"/>
              </a:ext>
            </a:extLst>
          </p:cNvPr>
          <p:cNvSpPr/>
          <p:nvPr/>
        </p:nvSpPr>
        <p:spPr>
          <a:xfrm>
            <a:off x="3392757" y="3809807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9" name="정육면체 18">
            <a:extLst>
              <a:ext uri="{FF2B5EF4-FFF2-40B4-BE49-F238E27FC236}">
                <a16:creationId xmlns:a16="http://schemas.microsoft.com/office/drawing/2014/main" id="{DB805AB7-3C8D-9109-4822-F43A071A48D9}"/>
              </a:ext>
            </a:extLst>
          </p:cNvPr>
          <p:cNvSpPr/>
          <p:nvPr/>
        </p:nvSpPr>
        <p:spPr>
          <a:xfrm>
            <a:off x="3902509" y="3809807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5" name="정육면체 24">
            <a:extLst>
              <a:ext uri="{FF2B5EF4-FFF2-40B4-BE49-F238E27FC236}">
                <a16:creationId xmlns:a16="http://schemas.microsoft.com/office/drawing/2014/main" id="{97D6B125-A194-055B-6A31-101C442E8448}"/>
              </a:ext>
            </a:extLst>
          </p:cNvPr>
          <p:cNvSpPr/>
          <p:nvPr/>
        </p:nvSpPr>
        <p:spPr>
          <a:xfrm>
            <a:off x="3281120" y="2919242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6" name="정육면체 25">
            <a:extLst>
              <a:ext uri="{FF2B5EF4-FFF2-40B4-BE49-F238E27FC236}">
                <a16:creationId xmlns:a16="http://schemas.microsoft.com/office/drawing/2014/main" id="{6F82FD0D-CA38-C4F6-14FF-4625FD25E15E}"/>
              </a:ext>
            </a:extLst>
          </p:cNvPr>
          <p:cNvSpPr/>
          <p:nvPr/>
        </p:nvSpPr>
        <p:spPr>
          <a:xfrm>
            <a:off x="3790872" y="2919242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7" name="정육면체 26">
            <a:extLst>
              <a:ext uri="{FF2B5EF4-FFF2-40B4-BE49-F238E27FC236}">
                <a16:creationId xmlns:a16="http://schemas.microsoft.com/office/drawing/2014/main" id="{7E61A61D-B0DF-905E-5ECF-CD2F33568744}"/>
              </a:ext>
            </a:extLst>
          </p:cNvPr>
          <p:cNvSpPr/>
          <p:nvPr/>
        </p:nvSpPr>
        <p:spPr>
          <a:xfrm>
            <a:off x="4300624" y="2919242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8" name="정육면체 27">
            <a:extLst>
              <a:ext uri="{FF2B5EF4-FFF2-40B4-BE49-F238E27FC236}">
                <a16:creationId xmlns:a16="http://schemas.microsoft.com/office/drawing/2014/main" id="{BF78D37D-91AC-9CC6-4693-48FCAFDE3C91}"/>
              </a:ext>
            </a:extLst>
          </p:cNvPr>
          <p:cNvSpPr/>
          <p:nvPr/>
        </p:nvSpPr>
        <p:spPr>
          <a:xfrm>
            <a:off x="3084193" y="3113683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9" name="정육면체 28">
            <a:extLst>
              <a:ext uri="{FF2B5EF4-FFF2-40B4-BE49-F238E27FC236}">
                <a16:creationId xmlns:a16="http://schemas.microsoft.com/office/drawing/2014/main" id="{949ED4C6-3372-FACD-C809-4AEF6A79C455}"/>
              </a:ext>
            </a:extLst>
          </p:cNvPr>
          <p:cNvSpPr/>
          <p:nvPr/>
        </p:nvSpPr>
        <p:spPr>
          <a:xfrm>
            <a:off x="3593945" y="3113683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0" name="정육면체 29">
            <a:extLst>
              <a:ext uri="{FF2B5EF4-FFF2-40B4-BE49-F238E27FC236}">
                <a16:creationId xmlns:a16="http://schemas.microsoft.com/office/drawing/2014/main" id="{BD712831-8817-EE9B-2192-7EB9FDF78EED}"/>
              </a:ext>
            </a:extLst>
          </p:cNvPr>
          <p:cNvSpPr/>
          <p:nvPr/>
        </p:nvSpPr>
        <p:spPr>
          <a:xfrm>
            <a:off x="4103697" y="3113683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1" name="정육면체 30">
            <a:extLst>
              <a:ext uri="{FF2B5EF4-FFF2-40B4-BE49-F238E27FC236}">
                <a16:creationId xmlns:a16="http://schemas.microsoft.com/office/drawing/2014/main" id="{0BD3EA45-B48F-1853-0720-0F50A483A7E3}"/>
              </a:ext>
            </a:extLst>
          </p:cNvPr>
          <p:cNvSpPr/>
          <p:nvPr/>
        </p:nvSpPr>
        <p:spPr>
          <a:xfrm>
            <a:off x="2883003" y="3310214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2" name="정육면체 31">
            <a:extLst>
              <a:ext uri="{FF2B5EF4-FFF2-40B4-BE49-F238E27FC236}">
                <a16:creationId xmlns:a16="http://schemas.microsoft.com/office/drawing/2014/main" id="{6357856E-FD75-50A1-948C-80797EFFEDFB}"/>
              </a:ext>
            </a:extLst>
          </p:cNvPr>
          <p:cNvSpPr/>
          <p:nvPr/>
        </p:nvSpPr>
        <p:spPr>
          <a:xfrm>
            <a:off x="3392755" y="3310214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3" name="정육면체 32">
            <a:extLst>
              <a:ext uri="{FF2B5EF4-FFF2-40B4-BE49-F238E27FC236}">
                <a16:creationId xmlns:a16="http://schemas.microsoft.com/office/drawing/2014/main" id="{F7530526-EC36-A96D-3474-38D4132D07F2}"/>
              </a:ext>
            </a:extLst>
          </p:cNvPr>
          <p:cNvSpPr/>
          <p:nvPr/>
        </p:nvSpPr>
        <p:spPr>
          <a:xfrm>
            <a:off x="3902507" y="3310214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5" name="정육면체 34">
            <a:extLst>
              <a:ext uri="{FF2B5EF4-FFF2-40B4-BE49-F238E27FC236}">
                <a16:creationId xmlns:a16="http://schemas.microsoft.com/office/drawing/2014/main" id="{1FBA0DFC-B8D7-D263-9296-58D8C266193C}"/>
              </a:ext>
            </a:extLst>
          </p:cNvPr>
          <p:cNvSpPr/>
          <p:nvPr/>
        </p:nvSpPr>
        <p:spPr>
          <a:xfrm>
            <a:off x="3281132" y="2424306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6" name="정육면체 35">
            <a:extLst>
              <a:ext uri="{FF2B5EF4-FFF2-40B4-BE49-F238E27FC236}">
                <a16:creationId xmlns:a16="http://schemas.microsoft.com/office/drawing/2014/main" id="{F540EFE2-0BB7-7D18-1505-6D3DD4912EC3}"/>
              </a:ext>
            </a:extLst>
          </p:cNvPr>
          <p:cNvSpPr/>
          <p:nvPr/>
        </p:nvSpPr>
        <p:spPr>
          <a:xfrm>
            <a:off x="3790884" y="2424306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7" name="정육면체 36">
            <a:extLst>
              <a:ext uri="{FF2B5EF4-FFF2-40B4-BE49-F238E27FC236}">
                <a16:creationId xmlns:a16="http://schemas.microsoft.com/office/drawing/2014/main" id="{D8D7A9EF-E995-AD7B-8972-8D8808066F9D}"/>
              </a:ext>
            </a:extLst>
          </p:cNvPr>
          <p:cNvSpPr/>
          <p:nvPr/>
        </p:nvSpPr>
        <p:spPr>
          <a:xfrm>
            <a:off x="4300636" y="2424306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8" name="정육면체 37">
            <a:extLst>
              <a:ext uri="{FF2B5EF4-FFF2-40B4-BE49-F238E27FC236}">
                <a16:creationId xmlns:a16="http://schemas.microsoft.com/office/drawing/2014/main" id="{CDA24A22-C994-65C9-65CD-B8A93EB643EF}"/>
              </a:ext>
            </a:extLst>
          </p:cNvPr>
          <p:cNvSpPr/>
          <p:nvPr/>
        </p:nvSpPr>
        <p:spPr>
          <a:xfrm>
            <a:off x="3084205" y="2618747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9" name="정육면체 38">
            <a:extLst>
              <a:ext uri="{FF2B5EF4-FFF2-40B4-BE49-F238E27FC236}">
                <a16:creationId xmlns:a16="http://schemas.microsoft.com/office/drawing/2014/main" id="{42FF5758-1B30-3012-705A-861B8F7A144C}"/>
              </a:ext>
            </a:extLst>
          </p:cNvPr>
          <p:cNvSpPr/>
          <p:nvPr/>
        </p:nvSpPr>
        <p:spPr>
          <a:xfrm>
            <a:off x="3593957" y="2618747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0" name="정육면체 39">
            <a:extLst>
              <a:ext uri="{FF2B5EF4-FFF2-40B4-BE49-F238E27FC236}">
                <a16:creationId xmlns:a16="http://schemas.microsoft.com/office/drawing/2014/main" id="{CBB59DA2-69BF-C3B9-1EAD-977BD065C485}"/>
              </a:ext>
            </a:extLst>
          </p:cNvPr>
          <p:cNvSpPr/>
          <p:nvPr/>
        </p:nvSpPr>
        <p:spPr>
          <a:xfrm>
            <a:off x="4103709" y="2618747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1" name="정육면체 40">
            <a:extLst>
              <a:ext uri="{FF2B5EF4-FFF2-40B4-BE49-F238E27FC236}">
                <a16:creationId xmlns:a16="http://schemas.microsoft.com/office/drawing/2014/main" id="{CC68D379-750E-49F3-2F3C-2CB67582F4E6}"/>
              </a:ext>
            </a:extLst>
          </p:cNvPr>
          <p:cNvSpPr/>
          <p:nvPr/>
        </p:nvSpPr>
        <p:spPr>
          <a:xfrm>
            <a:off x="2883015" y="2815278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2" name="정육면체 41">
            <a:extLst>
              <a:ext uri="{FF2B5EF4-FFF2-40B4-BE49-F238E27FC236}">
                <a16:creationId xmlns:a16="http://schemas.microsoft.com/office/drawing/2014/main" id="{FF122C57-F322-584D-18F9-7F31EDF47F1A}"/>
              </a:ext>
            </a:extLst>
          </p:cNvPr>
          <p:cNvSpPr/>
          <p:nvPr/>
        </p:nvSpPr>
        <p:spPr>
          <a:xfrm>
            <a:off x="3392767" y="2815278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3" name="정육면체 42">
            <a:extLst>
              <a:ext uri="{FF2B5EF4-FFF2-40B4-BE49-F238E27FC236}">
                <a16:creationId xmlns:a16="http://schemas.microsoft.com/office/drawing/2014/main" id="{55521C24-B412-4D21-0409-E25FBEB04F85}"/>
              </a:ext>
            </a:extLst>
          </p:cNvPr>
          <p:cNvSpPr/>
          <p:nvPr/>
        </p:nvSpPr>
        <p:spPr>
          <a:xfrm>
            <a:off x="3902519" y="2815278"/>
            <a:ext cx="609600" cy="60960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5" name="정육면체 44">
            <a:extLst>
              <a:ext uri="{FF2B5EF4-FFF2-40B4-BE49-F238E27FC236}">
                <a16:creationId xmlns:a16="http://schemas.microsoft.com/office/drawing/2014/main" id="{3705040E-A8CA-275E-6CAB-1B822331BE45}"/>
              </a:ext>
            </a:extLst>
          </p:cNvPr>
          <p:cNvSpPr/>
          <p:nvPr/>
        </p:nvSpPr>
        <p:spPr>
          <a:xfrm>
            <a:off x="5076496" y="2424306"/>
            <a:ext cx="2039008" cy="2039008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57" name="Google Shape;500;g2ce3f88fed4_5_688">
            <a:extLst>
              <a:ext uri="{FF2B5EF4-FFF2-40B4-BE49-F238E27FC236}">
                <a16:creationId xmlns:a16="http://schemas.microsoft.com/office/drawing/2014/main" id="{28986074-D111-35C3-8A3C-191EE80E7337}"/>
              </a:ext>
            </a:extLst>
          </p:cNvPr>
          <p:cNvSpPr txBox="1">
            <a:spLocks/>
          </p:cNvSpPr>
          <p:nvPr/>
        </p:nvSpPr>
        <p:spPr>
          <a:xfrm>
            <a:off x="4454178" y="1628890"/>
            <a:ext cx="328364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20000"/>
              </a:lnSpc>
              <a:buClr>
                <a:schemeClr val="lt1"/>
              </a:buClr>
              <a:buSzPts val="1800"/>
              <a:buFont typeface="Play"/>
              <a:buNone/>
              <a:defRPr sz="2400" b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L="914400" indent="-228600">
              <a:lnSpc>
                <a:spcPct val="120000"/>
              </a:lnSpc>
              <a:spcBef>
                <a:spcPts val="1200"/>
              </a:spcBef>
              <a:buClr>
                <a:schemeClr val="lt1"/>
              </a:buClr>
              <a:buSzPts val="2160"/>
              <a:buFont typeface="Noto Sans Symbols"/>
              <a:buNone/>
              <a:defRPr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indent="-228600">
              <a:lnSpc>
                <a:spcPct val="120000"/>
              </a:lnSpc>
              <a:spcBef>
                <a:spcPts val="1200"/>
              </a:spcBef>
              <a:buClr>
                <a:schemeClr val="lt1"/>
              </a:buClr>
              <a:buSzPts val="2000"/>
              <a:buFont typeface="Play"/>
              <a:buNone/>
              <a:defRPr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indent="-228600">
              <a:lnSpc>
                <a:spcPct val="120000"/>
              </a:lnSpc>
              <a:spcBef>
                <a:spcPts val="600"/>
              </a:spcBef>
              <a:buClr>
                <a:schemeClr val="lt1"/>
              </a:buClr>
              <a:buSzPts val="1800"/>
              <a:buFont typeface="Play"/>
              <a:buNone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indent="-228600">
              <a:lnSpc>
                <a:spcPct val="120000"/>
              </a:lnSpc>
              <a:spcBef>
                <a:spcPts val="600"/>
              </a:spcBef>
              <a:buClr>
                <a:schemeClr val="lt1"/>
              </a:buClr>
              <a:buSzPts val="1800"/>
              <a:buFont typeface="Play"/>
              <a:buNone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r>
              <a:rPr lang="en-US" altLang="ko-KR" b="0" dirty="0"/>
              <a:t>Monolithic Architecture</a:t>
            </a:r>
            <a:endParaRPr lang="ko-KR" altLang="en-US" b="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C04EF71-0A66-183F-EACC-E1BC4C504BA1}"/>
              </a:ext>
            </a:extLst>
          </p:cNvPr>
          <p:cNvSpPr txBox="1"/>
          <p:nvPr/>
        </p:nvSpPr>
        <p:spPr>
          <a:xfrm>
            <a:off x="6607494" y="1628890"/>
            <a:ext cx="372066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20000"/>
              </a:lnSpc>
              <a:buClr>
                <a:schemeClr val="lt1"/>
              </a:buClr>
              <a:buSzPts val="1800"/>
              <a:buFont typeface="Play"/>
              <a:buNone/>
              <a:defRPr sz="2400" b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</a:defRPr>
            </a:lvl1pPr>
            <a:lvl2pPr marL="914400" indent="-228600">
              <a:lnSpc>
                <a:spcPct val="120000"/>
              </a:lnSpc>
              <a:spcBef>
                <a:spcPts val="1200"/>
              </a:spcBef>
              <a:buClr>
                <a:schemeClr val="lt1"/>
              </a:buClr>
              <a:buSzPts val="2160"/>
              <a:buFont typeface="Noto Sans Symbols"/>
              <a:buNone/>
              <a:defRPr sz="2400">
                <a:solidFill>
                  <a:schemeClr val="lt1"/>
                </a:solidFill>
                <a:latin typeface="Play"/>
                <a:ea typeface="Play"/>
                <a:cs typeface="Play"/>
              </a:defRPr>
            </a:lvl2pPr>
            <a:lvl3pPr marL="1371600" indent="-228600">
              <a:lnSpc>
                <a:spcPct val="120000"/>
              </a:lnSpc>
              <a:spcBef>
                <a:spcPts val="1200"/>
              </a:spcBef>
              <a:buClr>
                <a:schemeClr val="lt1"/>
              </a:buClr>
              <a:buSzPts val="2000"/>
              <a:buFont typeface="Play"/>
              <a:buNone/>
              <a:defRPr sz="2000">
                <a:solidFill>
                  <a:schemeClr val="lt1"/>
                </a:solidFill>
                <a:latin typeface="Play"/>
                <a:ea typeface="Play"/>
                <a:cs typeface="Play"/>
              </a:defRPr>
            </a:lvl3pPr>
            <a:lvl4pPr marL="1828800" indent="-228600">
              <a:lnSpc>
                <a:spcPct val="120000"/>
              </a:lnSpc>
              <a:spcBef>
                <a:spcPts val="600"/>
              </a:spcBef>
              <a:buClr>
                <a:schemeClr val="lt1"/>
              </a:buClr>
              <a:buSzPts val="1800"/>
              <a:buFont typeface="Play"/>
              <a:buNone/>
              <a:defRPr sz="1800">
                <a:solidFill>
                  <a:schemeClr val="lt1"/>
                </a:solidFill>
                <a:latin typeface="Play"/>
                <a:ea typeface="Play"/>
                <a:cs typeface="Play"/>
              </a:defRPr>
            </a:lvl4pPr>
            <a:lvl5pPr marL="2286000" indent="-228600">
              <a:lnSpc>
                <a:spcPct val="120000"/>
              </a:lnSpc>
              <a:spcBef>
                <a:spcPts val="600"/>
              </a:spcBef>
              <a:buClr>
                <a:schemeClr val="lt1"/>
              </a:buClr>
              <a:buSzPts val="1800"/>
              <a:buFont typeface="Play"/>
              <a:buNone/>
              <a:defRPr sz="1800">
                <a:solidFill>
                  <a:schemeClr val="lt1"/>
                </a:solidFill>
                <a:latin typeface="Play"/>
                <a:ea typeface="Play"/>
                <a:cs typeface="Play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</a:defRPr>
            </a:lvl9pPr>
          </a:lstStyle>
          <a:p>
            <a:r>
              <a:rPr lang="en-US" altLang="ko-KR" b="0" dirty="0"/>
              <a:t>Micro Service </a:t>
            </a:r>
            <a:r>
              <a:rPr lang="en-US" altLang="ko-KR" b="0" dirty="0">
                <a:sym typeface="Play"/>
              </a:rPr>
              <a:t>Architecture</a:t>
            </a:r>
            <a:endParaRPr lang="ko-KR" altLang="en-US" b="0" dirty="0"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3522142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14727 1.11111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7982 -0.0027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1" nodeType="withEffect">
                                  <p:stCondLst>
                                    <p:cond delay="2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33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grpId="1" nodeType="withEffect">
                                  <p:stCondLst>
                                    <p:cond delay="39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1" nodeType="withEffect">
                                  <p:stCondLst>
                                    <p:cond delay="42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1" nodeType="withEffect">
                                  <p:stCondLst>
                                    <p:cond delay="44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47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47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grpId="1" nodeType="withEffect">
                                  <p:stCondLst>
                                    <p:cond delay="47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grpId="1" nodeType="withEffect">
                                  <p:stCondLst>
                                    <p:cond delay="47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grpId="1" nodeType="withEffect">
                                  <p:stCondLst>
                                    <p:cond delay="63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grpId="1" nodeType="withEffect">
                                  <p:stCondLst>
                                    <p:cond delay="680"/>
                                  </p:stCondLst>
                                  <p:childTnLst>
                                    <p:animMotion origin="layout" path="M 0 0 L 0.36433 0 " pathEditMode="relative" ptsTypes="AA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57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EDB10255-947E-2AC4-C8CE-B7794A8A2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9356106D-8FC0-0185-DD30-BC676ADC3B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dirty="0"/>
              <a:t>MSA</a:t>
            </a:r>
          </a:p>
        </p:txBody>
      </p:sp>
      <p:sp>
        <p:nvSpPr>
          <p:cNvPr id="2" name="Google Shape;540;g2ce3f88fed4_5_725">
            <a:extLst>
              <a:ext uri="{FF2B5EF4-FFF2-40B4-BE49-F238E27FC236}">
                <a16:creationId xmlns:a16="http://schemas.microsoft.com/office/drawing/2014/main" id="{D351D224-3AF1-CD7C-704D-555FDE9F452F}"/>
              </a:ext>
            </a:extLst>
          </p:cNvPr>
          <p:cNvSpPr txBox="1">
            <a:spLocks/>
          </p:cNvSpPr>
          <p:nvPr/>
        </p:nvSpPr>
        <p:spPr>
          <a:xfrm>
            <a:off x="1613338" y="5019822"/>
            <a:ext cx="4340774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20"/>
              <a:buFont typeface="Play"/>
              <a:buNone/>
              <a:defRPr sz="2800" b="0" i="0" u="none" strike="noStrike" cap="none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defRPr>
            </a:lvl1pPr>
            <a:lvl2pPr marL="914400" marR="0" lvl="1" indent="-331469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2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–"/>
              <a:defRPr sz="20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"/>
              <a:buChar char="•"/>
              <a:defRPr sz="18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457200" lvl="1" indent="0">
              <a:spcBef>
                <a:spcPts val="0"/>
              </a:spcBef>
              <a:buSzPts val="2520"/>
              <a:buFont typeface="Noto Sans Symbols"/>
              <a:buNone/>
            </a:pPr>
            <a:r>
              <a:rPr lang="en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MSA 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도입 후 발생한 문제들</a:t>
            </a:r>
            <a:endParaRPr lang="en-US" altLang="ko-KR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BCE72D-722C-D866-81B6-F0A76F7F0EAB}"/>
              </a:ext>
            </a:extLst>
          </p:cNvPr>
          <p:cNvSpPr txBox="1"/>
          <p:nvPr/>
        </p:nvSpPr>
        <p:spPr>
          <a:xfrm>
            <a:off x="8156028" y="4891038"/>
            <a:ext cx="25329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 err="1">
                <a:solidFill>
                  <a:schemeClr val="bg1"/>
                </a:solidFill>
              </a:rPr>
              <a:t>alpacked.io</a:t>
            </a:r>
            <a:r>
              <a:rPr lang="ko-KR" altLang="en-US" sz="1000" dirty="0">
                <a:solidFill>
                  <a:schemeClr val="bg1"/>
                </a:solidFill>
              </a:rPr>
              <a:t>/</a:t>
            </a:r>
            <a:r>
              <a:rPr lang="ko-KR" altLang="en-US" sz="1000" dirty="0" err="1">
                <a:solidFill>
                  <a:schemeClr val="bg1"/>
                </a:solidFill>
              </a:rPr>
              <a:t>blog</a:t>
            </a:r>
            <a:r>
              <a:rPr lang="ko-KR" altLang="en-US" sz="1000" dirty="0">
                <a:solidFill>
                  <a:schemeClr val="bg1"/>
                </a:solidFill>
              </a:rPr>
              <a:t>/</a:t>
            </a:r>
            <a:r>
              <a:rPr lang="ko-KR" altLang="en-US" sz="1000" dirty="0" err="1">
                <a:solidFill>
                  <a:schemeClr val="bg1"/>
                </a:solidFill>
              </a:rPr>
              <a:t>microservices-use-cases</a:t>
            </a:r>
            <a:endParaRPr lang="ko-KR" altLang="en-US" sz="1000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4506689-4BA4-4052-3EB2-F60EE9E01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9493" r="5000" b="33895"/>
          <a:stretch/>
        </p:blipFill>
        <p:spPr bwMode="auto">
          <a:xfrm>
            <a:off x="1613338" y="1127234"/>
            <a:ext cx="8965324" cy="255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1F66F0-5FC8-2E60-4A4E-C2194E5BC69C}"/>
              </a:ext>
            </a:extLst>
          </p:cNvPr>
          <p:cNvSpPr txBox="1"/>
          <p:nvPr/>
        </p:nvSpPr>
        <p:spPr>
          <a:xfrm>
            <a:off x="2175638" y="5562837"/>
            <a:ext cx="33317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b="1">
                <a:latin typeface="Apple SD Gothic Neo" panose="02000300000000000000" pitchFamily="2" charset="-127"/>
                <a:ea typeface="Apple SD Gothic Neo" panose="02000300000000000000" pitchFamily="2" charset="-127"/>
              </a:defRPr>
            </a:lvl1pPr>
          </a:lstStyle>
          <a:p>
            <a:r>
              <a:rPr lang="en-US" altLang="ko-KR" sz="1600" b="0" dirty="0">
                <a:solidFill>
                  <a:schemeClr val="bg1"/>
                </a:solidFill>
              </a:rPr>
              <a:t>- </a:t>
            </a:r>
            <a:r>
              <a:rPr lang="ko-KR" altLang="en-US" sz="1600" b="0" dirty="0">
                <a:solidFill>
                  <a:schemeClr val="bg1"/>
                </a:solidFill>
              </a:rPr>
              <a:t>클라이언트</a:t>
            </a:r>
            <a:r>
              <a:rPr lang="en-US" altLang="ko-KR" sz="1600" b="0" dirty="0">
                <a:solidFill>
                  <a:schemeClr val="bg1"/>
                </a:solidFill>
              </a:rPr>
              <a:t>-</a:t>
            </a:r>
            <a:r>
              <a:rPr lang="ko-KR" altLang="en-US" sz="1600" b="0" dirty="0">
                <a:solidFill>
                  <a:schemeClr val="bg1"/>
                </a:solidFill>
              </a:rPr>
              <a:t>서비스 간 통신의 복잡성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5709BA-6178-6087-B3C5-56B1802EC687}"/>
              </a:ext>
            </a:extLst>
          </p:cNvPr>
          <p:cNvSpPr txBox="1"/>
          <p:nvPr/>
        </p:nvSpPr>
        <p:spPr>
          <a:xfrm>
            <a:off x="5670324" y="5576214"/>
            <a:ext cx="40832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- </a:t>
            </a:r>
            <a:r>
              <a:rPr lang="ko-KR" altLang="en-US" sz="16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교차 관심사</a:t>
            </a:r>
            <a:r>
              <a:rPr lang="en-US" altLang="ko-KR" sz="16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lang="en" altLang="ko-KR" sz="16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Cross-Cutting Concerns) </a:t>
            </a:r>
            <a:r>
              <a:rPr lang="ko-KR" altLang="en-US" sz="16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처리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7A3C1-F0E6-FBD1-C12F-467AF2DF0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65938" r="5000" b="5889"/>
          <a:stretch/>
        </p:blipFill>
        <p:spPr bwMode="auto">
          <a:xfrm>
            <a:off x="1613338" y="3686782"/>
            <a:ext cx="8965324" cy="127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835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428D1325-88E5-E537-4FD5-66809624B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EAC61728-5E57-14AB-E117-17230C8E27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dirty="0"/>
              <a:t>API Gateway</a:t>
            </a:r>
            <a:r>
              <a:rPr lang="ko-KR" altLang="en-US" dirty="0"/>
              <a:t> 등장</a:t>
            </a: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1A85371-7AB9-4D0A-6874-F2071D9A5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74" y="1140917"/>
            <a:ext cx="8523452" cy="469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9D25C9-8018-3AD2-CE10-C82A0872AA53}"/>
              </a:ext>
            </a:extLst>
          </p:cNvPr>
          <p:cNvSpPr txBox="1"/>
          <p:nvPr/>
        </p:nvSpPr>
        <p:spPr>
          <a:xfrm>
            <a:off x="7251701" y="5836218"/>
            <a:ext cx="33738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</a:rPr>
              <a:t>Micro service: API gateway — Example, </a:t>
            </a:r>
            <a:r>
              <a:rPr lang="en-US" altLang="ko-KR" sz="1000" dirty="0" err="1">
                <a:solidFill>
                  <a:schemeClr val="bg1"/>
                </a:solidFill>
              </a:rPr>
              <a:t>Debasis</a:t>
            </a:r>
            <a:r>
              <a:rPr lang="en-US" altLang="ko-KR" sz="1000" dirty="0">
                <a:solidFill>
                  <a:schemeClr val="bg1"/>
                </a:solidFill>
              </a:rPr>
              <a:t> Das</a:t>
            </a:r>
          </a:p>
        </p:txBody>
      </p:sp>
    </p:spTree>
    <p:extLst>
      <p:ext uri="{BB962C8B-B14F-4D97-AF65-F5344CB8AC3E}">
        <p14:creationId xmlns:p14="http://schemas.microsoft.com/office/powerpoint/2010/main" val="335894537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e3f88fed4_5_4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dirty="0"/>
              <a:t>API </a:t>
            </a:r>
            <a:r>
              <a:rPr lang="ko-KR" altLang="en-US" dirty="0"/>
              <a:t>로그 관리하기</a:t>
            </a:r>
            <a:endParaRPr dirty="0"/>
          </a:p>
        </p:txBody>
      </p:sp>
      <p:sp>
        <p:nvSpPr>
          <p:cNvPr id="2" name="Google Shape;500;g2ce3f88fed4_5_688">
            <a:extLst>
              <a:ext uri="{FF2B5EF4-FFF2-40B4-BE49-F238E27FC236}">
                <a16:creationId xmlns:a16="http://schemas.microsoft.com/office/drawing/2014/main" id="{5ACD8E47-4524-EEA4-1B72-111D3966128D}"/>
              </a:ext>
            </a:extLst>
          </p:cNvPr>
          <p:cNvSpPr txBox="1">
            <a:spLocks/>
          </p:cNvSpPr>
          <p:nvPr/>
        </p:nvSpPr>
        <p:spPr>
          <a:xfrm>
            <a:off x="4377990" y="4404704"/>
            <a:ext cx="6268997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lnSpc>
                <a:spcPct val="120000"/>
              </a:lnSpc>
              <a:buClr>
                <a:schemeClr val="lt1"/>
              </a:buClr>
              <a:buSzPts val="1800"/>
              <a:buFont typeface="Play"/>
              <a:buNone/>
              <a:defRPr sz="2400" b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retendard" panose="02000503000000020004" pitchFamily="2" charset="-127"/>
                <a:sym typeface="Play"/>
              </a:defRPr>
            </a:lvl1pPr>
            <a:lvl2pPr marL="914400" indent="-228600">
              <a:lnSpc>
                <a:spcPct val="120000"/>
              </a:lnSpc>
              <a:spcBef>
                <a:spcPts val="1200"/>
              </a:spcBef>
              <a:buClr>
                <a:schemeClr val="lt1"/>
              </a:buClr>
              <a:buSzPts val="2160"/>
              <a:buFont typeface="Noto Sans Symbols"/>
              <a:buNone/>
              <a:defRPr sz="24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indent="-228600">
              <a:lnSpc>
                <a:spcPct val="120000"/>
              </a:lnSpc>
              <a:spcBef>
                <a:spcPts val="1200"/>
              </a:spcBef>
              <a:buClr>
                <a:schemeClr val="lt1"/>
              </a:buClr>
              <a:buSzPts val="2000"/>
              <a:buFont typeface="Play"/>
              <a:buNone/>
              <a:defRPr sz="2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indent="-228600">
              <a:lnSpc>
                <a:spcPct val="120000"/>
              </a:lnSpc>
              <a:spcBef>
                <a:spcPts val="600"/>
              </a:spcBef>
              <a:buClr>
                <a:schemeClr val="lt1"/>
              </a:buClr>
              <a:buSzPts val="1800"/>
              <a:buFont typeface="Play"/>
              <a:buNone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indent="-228600">
              <a:lnSpc>
                <a:spcPct val="120000"/>
              </a:lnSpc>
              <a:spcBef>
                <a:spcPts val="600"/>
              </a:spcBef>
              <a:buClr>
                <a:schemeClr val="lt1"/>
              </a:buClr>
              <a:buSzPts val="1800"/>
              <a:buFont typeface="Play"/>
              <a:buNone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lt1"/>
              </a:buClr>
              <a:buSzPts val="1800"/>
              <a:buFont typeface="Play"/>
              <a:buChar char="•"/>
              <a:defRPr sz="18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r>
              <a:rPr lang="en-US" altLang="ko-KR" b="0" dirty="0"/>
              <a:t>Of</a:t>
            </a:r>
            <a:r>
              <a:rPr lang="ko-KR" altLang="en-US" b="0" dirty="0"/>
              <a:t> </a:t>
            </a:r>
            <a:r>
              <a:rPr lang="en-US" altLang="ko-KR" b="0" dirty="0"/>
              <a:t>the API, By the Gateway, For the Operator  </a:t>
            </a:r>
            <a:endParaRPr lang="ko-KR" altLang="en-US" b="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C3D4F8A6-2362-7605-175D-84FF98EDB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8E358839-C184-F484-E4D8-F09E626DC4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ko-KR" altLang="en-US" dirty="0"/>
              <a:t>운영자는 만능인가</a:t>
            </a:r>
            <a:r>
              <a:rPr lang="en-US" altLang="ko-KR" dirty="0"/>
              <a:t>..?</a:t>
            </a:r>
            <a:endParaRPr 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165F1795-771A-31BE-38EB-2714FE4B2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1731" y="-879813"/>
            <a:ext cx="11582400" cy="609357"/>
          </a:xfrm>
        </p:spPr>
        <p:txBody>
          <a:bodyPr/>
          <a:lstStyle/>
          <a:p>
            <a:endParaRPr lang="ko-KR" altLang="en-US" dirty="0"/>
          </a:p>
        </p:txBody>
      </p:sp>
      <p:pic>
        <p:nvPicPr>
          <p:cNvPr id="14" name="그래픽 13" descr="기어가는 단색으로 채워진">
            <a:extLst>
              <a:ext uri="{FF2B5EF4-FFF2-40B4-BE49-F238E27FC236}">
                <a16:creationId xmlns:a16="http://schemas.microsoft.com/office/drawing/2014/main" id="{CF2C98DC-E56A-0267-D166-CCDE88EE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37" y="4626988"/>
            <a:ext cx="1772094" cy="1772094"/>
          </a:xfrm>
          <a:prstGeom prst="rect">
            <a:avLst/>
          </a:prstGeom>
        </p:spPr>
      </p:pic>
      <p:grpSp>
        <p:nvGrpSpPr>
          <p:cNvPr id="44" name="그룹 43">
            <a:extLst>
              <a:ext uri="{FF2B5EF4-FFF2-40B4-BE49-F238E27FC236}">
                <a16:creationId xmlns:a16="http://schemas.microsoft.com/office/drawing/2014/main" id="{BA486091-4949-05E9-597F-FF51E92358C8}"/>
              </a:ext>
            </a:extLst>
          </p:cNvPr>
          <p:cNvGrpSpPr/>
          <p:nvPr/>
        </p:nvGrpSpPr>
        <p:grpSpPr>
          <a:xfrm>
            <a:off x="4056019" y="217356"/>
            <a:ext cx="4259053" cy="4860984"/>
            <a:chOff x="4027053" y="252884"/>
            <a:chExt cx="4259053" cy="4860984"/>
          </a:xfrm>
        </p:grpSpPr>
        <p:sp>
          <p:nvSpPr>
            <p:cNvPr id="17" name="위쪽 화살표[U] 16">
              <a:extLst>
                <a:ext uri="{FF2B5EF4-FFF2-40B4-BE49-F238E27FC236}">
                  <a16:creationId xmlns:a16="http://schemas.microsoft.com/office/drawing/2014/main" id="{A9C0924E-F5F7-3B8B-8908-37208EC16971}"/>
                </a:ext>
              </a:extLst>
            </p:cNvPr>
            <p:cNvSpPr/>
            <p:nvPr/>
          </p:nvSpPr>
          <p:spPr>
            <a:xfrm flipV="1">
              <a:off x="5451287" y="3178742"/>
              <a:ext cx="1410586" cy="1935126"/>
            </a:xfrm>
            <a:prstGeom prst="up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3" name="연결자 42">
              <a:extLst>
                <a:ext uri="{FF2B5EF4-FFF2-40B4-BE49-F238E27FC236}">
                  <a16:creationId xmlns:a16="http://schemas.microsoft.com/office/drawing/2014/main" id="{E80064BF-9B61-D1A5-DD09-EBF82F93CB70}"/>
                </a:ext>
              </a:extLst>
            </p:cNvPr>
            <p:cNvSpPr/>
            <p:nvPr/>
          </p:nvSpPr>
          <p:spPr>
            <a:xfrm>
              <a:off x="4027053" y="252884"/>
              <a:ext cx="4259053" cy="4259053"/>
            </a:xfrm>
            <a:prstGeom prst="flowChartConnector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1AC1F1CF-F292-694B-C858-9A210835B31D}"/>
              </a:ext>
            </a:extLst>
          </p:cNvPr>
          <p:cNvGrpSpPr/>
          <p:nvPr/>
        </p:nvGrpSpPr>
        <p:grpSpPr>
          <a:xfrm rot="19999274">
            <a:off x="4834627" y="2387614"/>
            <a:ext cx="914400" cy="914400"/>
            <a:chOff x="1074258" y="2132972"/>
            <a:chExt cx="914400" cy="914400"/>
          </a:xfrm>
        </p:grpSpPr>
        <p:pic>
          <p:nvPicPr>
            <p:cNvPr id="46" name="그래픽 45" descr="우표 윤곽선">
              <a:extLst>
                <a:ext uri="{FF2B5EF4-FFF2-40B4-BE49-F238E27FC236}">
                  <a16:creationId xmlns:a16="http://schemas.microsoft.com/office/drawing/2014/main" id="{8F37B128-B1CF-058E-DA33-5F59E676C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540BC2E-8135-73C8-3A00-750ABC29E6EC}"/>
                </a:ext>
              </a:extLst>
            </p:cNvPr>
            <p:cNvSpPr txBox="1"/>
            <p:nvPr/>
          </p:nvSpPr>
          <p:spPr>
            <a:xfrm>
              <a:off x="1294053" y="2436283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API</a:t>
              </a:r>
              <a:endParaRPr kumimoji="1" lang="ko-KR" altLang="en-US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4825A3A0-4E76-1594-DE34-3452765E16D8}"/>
              </a:ext>
            </a:extLst>
          </p:cNvPr>
          <p:cNvGrpSpPr/>
          <p:nvPr/>
        </p:nvGrpSpPr>
        <p:grpSpPr>
          <a:xfrm rot="20876022">
            <a:off x="5269684" y="1992376"/>
            <a:ext cx="914400" cy="914400"/>
            <a:chOff x="1074258" y="2132972"/>
            <a:chExt cx="914400" cy="914400"/>
          </a:xfrm>
        </p:grpSpPr>
        <p:pic>
          <p:nvPicPr>
            <p:cNvPr id="52" name="그래픽 51" descr="우표 윤곽선">
              <a:extLst>
                <a:ext uri="{FF2B5EF4-FFF2-40B4-BE49-F238E27FC236}">
                  <a16:creationId xmlns:a16="http://schemas.microsoft.com/office/drawing/2014/main" id="{0AD38C51-6050-962A-1324-6D016E327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A7D3E2-43BA-3BA0-041F-A8AC82B63342}"/>
                </a:ext>
              </a:extLst>
            </p:cNvPr>
            <p:cNvSpPr txBox="1"/>
            <p:nvPr/>
          </p:nvSpPr>
          <p:spPr>
            <a:xfrm>
              <a:off x="1294053" y="2436283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API</a:t>
              </a:r>
              <a:endParaRPr kumimoji="1" lang="ko-KR" altLang="en-US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11ECB6C8-D8FC-198D-FDB2-CE1DE586ACA3}"/>
              </a:ext>
            </a:extLst>
          </p:cNvPr>
          <p:cNvGrpSpPr/>
          <p:nvPr/>
        </p:nvGrpSpPr>
        <p:grpSpPr>
          <a:xfrm>
            <a:off x="6337085" y="2538156"/>
            <a:ext cx="914400" cy="914400"/>
            <a:chOff x="1074258" y="2132972"/>
            <a:chExt cx="914400" cy="914400"/>
          </a:xfrm>
        </p:grpSpPr>
        <p:pic>
          <p:nvPicPr>
            <p:cNvPr id="55" name="그래픽 54" descr="우표 윤곽선">
              <a:extLst>
                <a:ext uri="{FF2B5EF4-FFF2-40B4-BE49-F238E27FC236}">
                  <a16:creationId xmlns:a16="http://schemas.microsoft.com/office/drawing/2014/main" id="{EA139DE8-9159-5589-0889-31ABD5645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F0868CA-4D6F-4A51-06A7-51FC17E5EEED}"/>
                </a:ext>
              </a:extLst>
            </p:cNvPr>
            <p:cNvSpPr txBox="1"/>
            <p:nvPr/>
          </p:nvSpPr>
          <p:spPr>
            <a:xfrm>
              <a:off x="1294053" y="2436283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API</a:t>
              </a:r>
              <a:endParaRPr kumimoji="1" lang="ko-KR" altLang="en-US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72224819-9A97-369B-DF1E-88B52968F0B0}"/>
              </a:ext>
            </a:extLst>
          </p:cNvPr>
          <p:cNvGrpSpPr/>
          <p:nvPr/>
        </p:nvGrpSpPr>
        <p:grpSpPr>
          <a:xfrm rot="293425">
            <a:off x="5626383" y="1436165"/>
            <a:ext cx="1558279" cy="1558279"/>
            <a:chOff x="1074258" y="2132972"/>
            <a:chExt cx="914400" cy="914400"/>
          </a:xfrm>
        </p:grpSpPr>
        <p:pic>
          <p:nvPicPr>
            <p:cNvPr id="58" name="그래픽 57" descr="우표 윤곽선">
              <a:extLst>
                <a:ext uri="{FF2B5EF4-FFF2-40B4-BE49-F238E27FC236}">
                  <a16:creationId xmlns:a16="http://schemas.microsoft.com/office/drawing/2014/main" id="{6545E17A-4F14-2992-7628-8C5F21C59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AA0C53E-82F8-3FAF-CD21-46062CC8F432}"/>
                </a:ext>
              </a:extLst>
            </p:cNvPr>
            <p:cNvSpPr txBox="1"/>
            <p:nvPr/>
          </p:nvSpPr>
          <p:spPr>
            <a:xfrm>
              <a:off x="1331947" y="2454720"/>
              <a:ext cx="399021" cy="270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API</a:t>
              </a:r>
              <a:endParaRPr kumimoji="1" lang="ko-KR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0AB11BE7-5121-3B04-7B39-EE86186BEDC2}"/>
              </a:ext>
            </a:extLst>
          </p:cNvPr>
          <p:cNvGrpSpPr/>
          <p:nvPr/>
        </p:nvGrpSpPr>
        <p:grpSpPr>
          <a:xfrm rot="662676">
            <a:off x="6686556" y="1908557"/>
            <a:ext cx="914400" cy="914400"/>
            <a:chOff x="1074258" y="2132972"/>
            <a:chExt cx="914400" cy="914400"/>
          </a:xfrm>
        </p:grpSpPr>
        <p:pic>
          <p:nvPicPr>
            <p:cNvPr id="61" name="그래픽 60" descr="우표 윤곽선">
              <a:extLst>
                <a:ext uri="{FF2B5EF4-FFF2-40B4-BE49-F238E27FC236}">
                  <a16:creationId xmlns:a16="http://schemas.microsoft.com/office/drawing/2014/main" id="{CEE9438C-D9CA-159D-600D-D5D930D57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297590E-0B00-9397-89C1-119667228599}"/>
                </a:ext>
              </a:extLst>
            </p:cNvPr>
            <p:cNvSpPr txBox="1"/>
            <p:nvPr/>
          </p:nvSpPr>
          <p:spPr>
            <a:xfrm>
              <a:off x="1294053" y="2436283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API</a:t>
              </a:r>
              <a:endParaRPr kumimoji="1" lang="ko-KR" altLang="en-US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2AB5355C-CAE2-31F4-0109-8EF9CAA2E225}"/>
              </a:ext>
            </a:extLst>
          </p:cNvPr>
          <p:cNvGrpSpPr/>
          <p:nvPr/>
        </p:nvGrpSpPr>
        <p:grpSpPr>
          <a:xfrm rot="20501366">
            <a:off x="7008582" y="2703038"/>
            <a:ext cx="914400" cy="914400"/>
            <a:chOff x="1074258" y="2132972"/>
            <a:chExt cx="914400" cy="914400"/>
          </a:xfrm>
        </p:grpSpPr>
        <p:pic>
          <p:nvPicPr>
            <p:cNvPr id="512" name="그래픽 511" descr="우표 윤곽선">
              <a:extLst>
                <a:ext uri="{FF2B5EF4-FFF2-40B4-BE49-F238E27FC236}">
                  <a16:creationId xmlns:a16="http://schemas.microsoft.com/office/drawing/2014/main" id="{FB3FAF6E-F442-4FA3-F4DC-EC9EE38CE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3FA88242-1E70-8326-5C97-2B578324821A}"/>
                </a:ext>
              </a:extLst>
            </p:cNvPr>
            <p:cNvSpPr txBox="1"/>
            <p:nvPr/>
          </p:nvSpPr>
          <p:spPr>
            <a:xfrm>
              <a:off x="1294053" y="2436283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API</a:t>
              </a:r>
              <a:endParaRPr kumimoji="1" lang="ko-KR" altLang="en-US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14" name="그룹 513">
            <a:extLst>
              <a:ext uri="{FF2B5EF4-FFF2-40B4-BE49-F238E27FC236}">
                <a16:creationId xmlns:a16="http://schemas.microsoft.com/office/drawing/2014/main" id="{4887223C-7282-9F47-745D-8FA8E007B302}"/>
              </a:ext>
            </a:extLst>
          </p:cNvPr>
          <p:cNvGrpSpPr/>
          <p:nvPr/>
        </p:nvGrpSpPr>
        <p:grpSpPr>
          <a:xfrm rot="21405786">
            <a:off x="4457370" y="1122610"/>
            <a:ext cx="1386154" cy="1386154"/>
            <a:chOff x="1074258" y="2132972"/>
            <a:chExt cx="914400" cy="914400"/>
          </a:xfrm>
        </p:grpSpPr>
        <p:pic>
          <p:nvPicPr>
            <p:cNvPr id="515" name="그래픽 514" descr="우표 윤곽선">
              <a:extLst>
                <a:ext uri="{FF2B5EF4-FFF2-40B4-BE49-F238E27FC236}">
                  <a16:creationId xmlns:a16="http://schemas.microsoft.com/office/drawing/2014/main" id="{060C6F32-F164-C229-11D6-91577166D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516" name="TextBox 515">
              <a:extLst>
                <a:ext uri="{FF2B5EF4-FFF2-40B4-BE49-F238E27FC236}">
                  <a16:creationId xmlns:a16="http://schemas.microsoft.com/office/drawing/2014/main" id="{8BA20929-C92B-CB8B-22FB-4E6E35D9751E}"/>
                </a:ext>
              </a:extLst>
            </p:cNvPr>
            <p:cNvSpPr txBox="1"/>
            <p:nvPr/>
          </p:nvSpPr>
          <p:spPr>
            <a:xfrm>
              <a:off x="1334138" y="2458202"/>
              <a:ext cx="394640" cy="263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API</a:t>
              </a:r>
              <a:endParaRPr kumimoji="1" lang="ko-KR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20" name="그룹 519">
            <a:extLst>
              <a:ext uri="{FF2B5EF4-FFF2-40B4-BE49-F238E27FC236}">
                <a16:creationId xmlns:a16="http://schemas.microsoft.com/office/drawing/2014/main" id="{84E8B832-3457-1044-DB25-830D7297FC74}"/>
              </a:ext>
            </a:extLst>
          </p:cNvPr>
          <p:cNvGrpSpPr/>
          <p:nvPr/>
        </p:nvGrpSpPr>
        <p:grpSpPr>
          <a:xfrm rot="20495239">
            <a:off x="5647863" y="3043129"/>
            <a:ext cx="1306168" cy="1306168"/>
            <a:chOff x="1074258" y="2132972"/>
            <a:chExt cx="914400" cy="914400"/>
          </a:xfrm>
        </p:grpSpPr>
        <p:pic>
          <p:nvPicPr>
            <p:cNvPr id="521" name="그래픽 520" descr="우표 윤곽선">
              <a:extLst>
                <a:ext uri="{FF2B5EF4-FFF2-40B4-BE49-F238E27FC236}">
                  <a16:creationId xmlns:a16="http://schemas.microsoft.com/office/drawing/2014/main" id="{19B76AB7-C70D-9D73-42B6-1701C3219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522" name="TextBox 521">
              <a:extLst>
                <a:ext uri="{FF2B5EF4-FFF2-40B4-BE49-F238E27FC236}">
                  <a16:creationId xmlns:a16="http://schemas.microsoft.com/office/drawing/2014/main" id="{CDD6E825-CC96-2334-B9DA-E2D5B1AA054A}"/>
                </a:ext>
              </a:extLst>
            </p:cNvPr>
            <p:cNvSpPr txBox="1"/>
            <p:nvPr/>
          </p:nvSpPr>
          <p:spPr>
            <a:xfrm>
              <a:off x="1322054" y="2450122"/>
              <a:ext cx="418806" cy="280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API</a:t>
              </a:r>
              <a:endParaRPr kumimoji="1" lang="ko-KR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517" name="그룹 516">
            <a:extLst>
              <a:ext uri="{FF2B5EF4-FFF2-40B4-BE49-F238E27FC236}">
                <a16:creationId xmlns:a16="http://schemas.microsoft.com/office/drawing/2014/main" id="{90830573-FE23-F369-9E96-7495D6CA0271}"/>
              </a:ext>
            </a:extLst>
          </p:cNvPr>
          <p:cNvGrpSpPr/>
          <p:nvPr/>
        </p:nvGrpSpPr>
        <p:grpSpPr>
          <a:xfrm rot="21396969">
            <a:off x="6302693" y="743233"/>
            <a:ext cx="1471486" cy="1471486"/>
            <a:chOff x="1074258" y="2132972"/>
            <a:chExt cx="914400" cy="914400"/>
          </a:xfrm>
        </p:grpSpPr>
        <p:pic>
          <p:nvPicPr>
            <p:cNvPr id="518" name="그래픽 517" descr="우표 윤곽선">
              <a:extLst>
                <a:ext uri="{FF2B5EF4-FFF2-40B4-BE49-F238E27FC236}">
                  <a16:creationId xmlns:a16="http://schemas.microsoft.com/office/drawing/2014/main" id="{A24402A7-EC78-5D3C-53F5-4EE015FD9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519" name="TextBox 518">
              <a:extLst>
                <a:ext uri="{FF2B5EF4-FFF2-40B4-BE49-F238E27FC236}">
                  <a16:creationId xmlns:a16="http://schemas.microsoft.com/office/drawing/2014/main" id="{77D873C4-81FB-2F0F-755B-BF95E7142AE2}"/>
                </a:ext>
              </a:extLst>
            </p:cNvPr>
            <p:cNvSpPr txBox="1"/>
            <p:nvPr/>
          </p:nvSpPr>
          <p:spPr>
            <a:xfrm>
              <a:off x="1345581" y="2465855"/>
              <a:ext cx="371755" cy="248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API</a:t>
              </a:r>
              <a:endParaRPr kumimoji="1" lang="ko-KR" alt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900FE72B-3429-0DCC-285F-40DA1365DA7A}"/>
              </a:ext>
            </a:extLst>
          </p:cNvPr>
          <p:cNvGrpSpPr/>
          <p:nvPr/>
        </p:nvGrpSpPr>
        <p:grpSpPr>
          <a:xfrm rot="979769">
            <a:off x="5608980" y="2586724"/>
            <a:ext cx="914400" cy="914400"/>
            <a:chOff x="1074258" y="2132972"/>
            <a:chExt cx="914400" cy="914400"/>
          </a:xfrm>
        </p:grpSpPr>
        <p:pic>
          <p:nvPicPr>
            <p:cNvPr id="49" name="그래픽 48" descr="우표 윤곽선">
              <a:extLst>
                <a:ext uri="{FF2B5EF4-FFF2-40B4-BE49-F238E27FC236}">
                  <a16:creationId xmlns:a16="http://schemas.microsoft.com/office/drawing/2014/main" id="{60A8D38D-0C13-0D57-4BA7-15CBCA2A1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ED65B4-D785-53B4-120B-BC8F946414DF}"/>
                </a:ext>
              </a:extLst>
            </p:cNvPr>
            <p:cNvSpPr txBox="1"/>
            <p:nvPr/>
          </p:nvSpPr>
          <p:spPr>
            <a:xfrm>
              <a:off x="1294053" y="2436283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API</a:t>
              </a:r>
              <a:endParaRPr kumimoji="1" lang="ko-KR" altLang="en-US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926706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6523619C-FEB8-8F7B-CD79-3F5EC732D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29B10898-44B4-10FD-A489-349B8E6DCD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dirty="0"/>
              <a:t>API Gateway</a:t>
            </a:r>
            <a:r>
              <a:rPr lang="ko-KR" altLang="en-US" dirty="0" err="1"/>
              <a:t>를</a:t>
            </a:r>
            <a:r>
              <a:rPr lang="ko-KR" altLang="en-US" dirty="0"/>
              <a:t> 통과하며 일어나는 일</a:t>
            </a:r>
            <a:r>
              <a:rPr lang="en-US" altLang="ko-KR" dirty="0"/>
              <a:t>..?</a:t>
            </a:r>
            <a:r>
              <a:rPr lang="en-US" dirty="0"/>
              <a:t> 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B586F183-CCD4-3C62-E6A3-8A075DDF2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921" y="1448182"/>
            <a:ext cx="9796130" cy="609357"/>
          </a:xfrm>
        </p:spPr>
        <p:txBody>
          <a:bodyPr/>
          <a:lstStyle/>
          <a:p>
            <a:r>
              <a:rPr lang="ko-KR" altLang="en-US" dirty="0"/>
              <a:t>라우팅</a:t>
            </a:r>
            <a:r>
              <a:rPr lang="en-US" altLang="ko-KR" dirty="0"/>
              <a:t>,</a:t>
            </a:r>
            <a:r>
              <a:rPr lang="ko-KR" altLang="en-US" dirty="0"/>
              <a:t> 인증</a:t>
            </a:r>
            <a:r>
              <a:rPr lang="en-US" altLang="ko-KR" dirty="0"/>
              <a:t>,</a:t>
            </a:r>
            <a:r>
              <a:rPr lang="ko-KR" altLang="en-US" dirty="0"/>
              <a:t> 인가</a:t>
            </a:r>
            <a:r>
              <a:rPr lang="en-US" altLang="ko-KR" dirty="0"/>
              <a:t>,</a:t>
            </a:r>
            <a:r>
              <a:rPr lang="ko-KR" altLang="en-US" dirty="0"/>
              <a:t> 로깅</a:t>
            </a:r>
            <a:r>
              <a:rPr lang="en-US" altLang="ko-KR" dirty="0"/>
              <a:t>,</a:t>
            </a:r>
            <a:r>
              <a:rPr lang="ko-KR" altLang="en-US" dirty="0"/>
              <a:t> 보안위험 탐지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AI </a:t>
            </a:r>
            <a:r>
              <a:rPr lang="ko-KR" altLang="en-US" dirty="0"/>
              <a:t> </a:t>
            </a:r>
            <a:r>
              <a:rPr lang="en-US" altLang="ko-KR" dirty="0"/>
              <a:t>Prompt</a:t>
            </a:r>
            <a:r>
              <a:rPr lang="ko-KR" altLang="en-US" dirty="0"/>
              <a:t> </a:t>
            </a:r>
            <a:r>
              <a:rPr lang="en-US" altLang="ko-KR" dirty="0"/>
              <a:t>Guard/Proxy</a:t>
            </a:r>
            <a:r>
              <a:rPr lang="ko-KR" altLang="en-US" dirty="0"/>
              <a:t> </a:t>
            </a:r>
            <a:r>
              <a:rPr lang="en-US" altLang="ko-KR" dirty="0"/>
              <a:t>…</a:t>
            </a:r>
            <a:r>
              <a:rPr lang="ko-KR" altLang="en-US" dirty="0"/>
              <a:t> </a:t>
            </a:r>
          </a:p>
        </p:txBody>
      </p:sp>
      <p:sp>
        <p:nvSpPr>
          <p:cNvPr id="5" name="연결자 4">
            <a:extLst>
              <a:ext uri="{FF2B5EF4-FFF2-40B4-BE49-F238E27FC236}">
                <a16:creationId xmlns:a16="http://schemas.microsoft.com/office/drawing/2014/main" id="{6EA1A32F-12BB-44BE-973F-723529960117}"/>
              </a:ext>
            </a:extLst>
          </p:cNvPr>
          <p:cNvSpPr/>
          <p:nvPr/>
        </p:nvSpPr>
        <p:spPr>
          <a:xfrm>
            <a:off x="3306725" y="1448181"/>
            <a:ext cx="744280" cy="609357"/>
          </a:xfrm>
          <a:prstGeom prst="flowChartConnector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705A81E-367B-F17F-5C3C-BE313E98AD50}"/>
              </a:ext>
            </a:extLst>
          </p:cNvPr>
          <p:cNvGrpSpPr/>
          <p:nvPr/>
        </p:nvGrpSpPr>
        <p:grpSpPr>
          <a:xfrm>
            <a:off x="1137682" y="2323840"/>
            <a:ext cx="10015869" cy="3327991"/>
            <a:chOff x="1137682" y="2323840"/>
            <a:chExt cx="10015869" cy="3327991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6F6AA9A6-292C-2988-C7ED-205CA71DE506}"/>
                </a:ext>
              </a:extLst>
            </p:cNvPr>
            <p:cNvSpPr/>
            <p:nvPr/>
          </p:nvSpPr>
          <p:spPr>
            <a:xfrm>
              <a:off x="1137682" y="2323840"/>
              <a:ext cx="10015869" cy="332799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pic>
          <p:nvPicPr>
            <p:cNvPr id="16" name="그래픽 15" descr="남성 프로그래머 단색으로 채워진">
              <a:extLst>
                <a:ext uri="{FF2B5EF4-FFF2-40B4-BE49-F238E27FC236}">
                  <a16:creationId xmlns:a16="http://schemas.microsoft.com/office/drawing/2014/main" id="{3C1C4859-2136-61F5-D5DD-DFD9673E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77664" y="3019640"/>
              <a:ext cx="1573609" cy="1573609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901FDCC-3261-F073-DDC7-D85CF9D0ABCD}"/>
              </a:ext>
            </a:extLst>
          </p:cNvPr>
          <p:cNvGrpSpPr/>
          <p:nvPr/>
        </p:nvGrpSpPr>
        <p:grpSpPr>
          <a:xfrm>
            <a:off x="5136289" y="3703742"/>
            <a:ext cx="1588897" cy="1178273"/>
            <a:chOff x="4956994" y="3928976"/>
            <a:chExt cx="1588897" cy="1178273"/>
          </a:xfrm>
        </p:grpSpPr>
        <p:pic>
          <p:nvPicPr>
            <p:cNvPr id="20" name="그래픽 19" descr="시계 방향으로 굽은 화살표 단색으로 채워진">
              <a:extLst>
                <a:ext uri="{FF2B5EF4-FFF2-40B4-BE49-F238E27FC236}">
                  <a16:creationId xmlns:a16="http://schemas.microsoft.com/office/drawing/2014/main" id="{3A183781-1BAE-49B1-7D79-7B92A2ECE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7534241" flipV="1">
              <a:off x="4961676" y="3928976"/>
              <a:ext cx="1027696" cy="102769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3E39C7-E8F9-AB5D-BB23-BE7505EA49FA}"/>
                </a:ext>
              </a:extLst>
            </p:cNvPr>
            <p:cNvSpPr txBox="1"/>
            <p:nvPr/>
          </p:nvSpPr>
          <p:spPr>
            <a:xfrm>
              <a:off x="4956994" y="4799472"/>
              <a:ext cx="1588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/>
                <a:t>Application Name</a:t>
              </a:r>
              <a:endParaRPr kumimoji="1" lang="ko-KR" altLang="en-US" dirty="0"/>
            </a:p>
          </p:txBody>
        </p:sp>
      </p:grpSp>
      <p:pic>
        <p:nvPicPr>
          <p:cNvPr id="7" name="그래픽 6" descr="오른쪽 화살표 단색으로 채워진">
            <a:extLst>
              <a:ext uri="{FF2B5EF4-FFF2-40B4-BE49-F238E27FC236}">
                <a16:creationId xmlns:a16="http://schemas.microsoft.com/office/drawing/2014/main" id="{7F478398-BE68-022A-6BDE-486267398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0757" y="1836790"/>
            <a:ext cx="4029721" cy="4029721"/>
          </a:xfrm>
          <a:prstGeom prst="rect">
            <a:avLst/>
          </a:prstGeom>
        </p:spPr>
      </p:pic>
      <p:pic>
        <p:nvPicPr>
          <p:cNvPr id="11" name="그래픽 10" descr="모니터 단색으로 채워진">
            <a:extLst>
              <a:ext uri="{FF2B5EF4-FFF2-40B4-BE49-F238E27FC236}">
                <a16:creationId xmlns:a16="http://schemas.microsoft.com/office/drawing/2014/main" id="{9FEFBBC9-5A44-8CAA-374F-1C3BE40569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46289" y="3019640"/>
            <a:ext cx="1664022" cy="1664022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3607D3DA-6862-95E4-ADE5-AB10B36A5842}"/>
              </a:ext>
            </a:extLst>
          </p:cNvPr>
          <p:cNvGrpSpPr/>
          <p:nvPr/>
        </p:nvGrpSpPr>
        <p:grpSpPr>
          <a:xfrm>
            <a:off x="5463213" y="2823207"/>
            <a:ext cx="1140093" cy="1146564"/>
            <a:chOff x="5463213" y="2823207"/>
            <a:chExt cx="1140093" cy="11465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E0F5BC-0620-D0F4-33A6-FF89C0F150F6}"/>
                </a:ext>
              </a:extLst>
            </p:cNvPr>
            <p:cNvSpPr txBox="1"/>
            <p:nvPr/>
          </p:nvSpPr>
          <p:spPr>
            <a:xfrm>
              <a:off x="5463213" y="2823207"/>
              <a:ext cx="10021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/>
                <a:t>API Name</a:t>
              </a:r>
              <a:endParaRPr kumimoji="1" lang="ko-KR" altLang="en-US" dirty="0"/>
            </a:p>
          </p:txBody>
        </p:sp>
        <p:pic>
          <p:nvPicPr>
            <p:cNvPr id="30" name="그래픽 29" descr="시계 방향으로 굽은 화살표 단색으로 채워진">
              <a:extLst>
                <a:ext uri="{FF2B5EF4-FFF2-40B4-BE49-F238E27FC236}">
                  <a16:creationId xmlns:a16="http://schemas.microsoft.com/office/drawing/2014/main" id="{72233FB2-8241-5BFA-CE4C-AA135E7C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0820345">
              <a:off x="5688906" y="305537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93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636FCAD8-63F2-2AA8-3CFC-D71AABC60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53C34825-0489-2611-34CD-C06F9F3ABB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dirty="0"/>
              <a:t>API Management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4E80596-DE12-749F-4618-C3D5682F9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5900"/>
            <a:ext cx="11582400" cy="1126422"/>
          </a:xfrm>
        </p:spPr>
        <p:txBody>
          <a:bodyPr/>
          <a:lstStyle/>
          <a:p>
            <a:r>
              <a:rPr lang="en-US" altLang="ko-KR" dirty="0"/>
              <a:t>API</a:t>
            </a:r>
            <a:r>
              <a:rPr lang="ko-KR" altLang="en-US" dirty="0" err="1"/>
              <a:t>에</a:t>
            </a:r>
            <a:r>
              <a:rPr lang="ko-KR" altLang="en-US" dirty="0"/>
              <a:t> 명시적인 이름을 부여하고</a:t>
            </a:r>
            <a:r>
              <a:rPr lang="en-US" altLang="ko-KR" dirty="0"/>
              <a:t>,</a:t>
            </a:r>
            <a:r>
              <a:rPr lang="ko-KR" altLang="en-US" dirty="0"/>
              <a:t> 개별 정책을 적용하여 관리</a:t>
            </a:r>
            <a:endParaRPr lang="en-US" altLang="ko-KR" dirty="0"/>
          </a:p>
          <a:p>
            <a:r>
              <a:rPr lang="en-US" altLang="ko-KR" dirty="0"/>
              <a:t>Gateway</a:t>
            </a:r>
            <a:r>
              <a:rPr lang="ko-KR" altLang="en-US" dirty="0"/>
              <a:t> </a:t>
            </a:r>
            <a:r>
              <a:rPr lang="en-US" altLang="ko-KR" dirty="0"/>
              <a:t>+</a:t>
            </a:r>
            <a:r>
              <a:rPr lang="ko-KR" altLang="en-US" dirty="0"/>
              <a:t> </a:t>
            </a:r>
            <a:r>
              <a:rPr lang="en-US" altLang="ko-KR" dirty="0"/>
              <a:t>API</a:t>
            </a:r>
            <a:r>
              <a:rPr lang="ko-KR" altLang="en-US" dirty="0"/>
              <a:t> </a:t>
            </a:r>
            <a:r>
              <a:rPr lang="en-US" altLang="ko-KR" dirty="0"/>
              <a:t>Management</a:t>
            </a:r>
            <a:r>
              <a:rPr lang="ko-KR" altLang="en-US" dirty="0"/>
              <a:t> 조합으로 사용량</a:t>
            </a:r>
            <a:r>
              <a:rPr lang="en-US" altLang="ko-KR" dirty="0"/>
              <a:t>,</a:t>
            </a:r>
            <a:r>
              <a:rPr lang="ko-KR" altLang="en-US" dirty="0"/>
              <a:t> 지연 상태 등</a:t>
            </a:r>
            <a:r>
              <a:rPr lang="en-US" altLang="ko-KR" dirty="0"/>
              <a:t> </a:t>
            </a:r>
            <a:r>
              <a:rPr lang="ko-KR" altLang="en-US" dirty="0"/>
              <a:t>개별 파악 가능</a:t>
            </a:r>
            <a:r>
              <a:rPr lang="en-US" altLang="ko-KR" dirty="0"/>
              <a:t>!</a:t>
            </a:r>
            <a:r>
              <a:rPr lang="ko-KR" altLang="en-US" dirty="0"/>
              <a:t>  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E8417753-1066-EF52-E93C-6C9B980F9179}"/>
              </a:ext>
            </a:extLst>
          </p:cNvPr>
          <p:cNvGrpSpPr/>
          <p:nvPr/>
        </p:nvGrpSpPr>
        <p:grpSpPr>
          <a:xfrm>
            <a:off x="3714311" y="3940808"/>
            <a:ext cx="914400" cy="914400"/>
            <a:chOff x="1074258" y="2132972"/>
            <a:chExt cx="914400" cy="914400"/>
          </a:xfrm>
        </p:grpSpPr>
        <p:pic>
          <p:nvPicPr>
            <p:cNvPr id="6" name="그래픽 5" descr="우표 윤곽선">
              <a:extLst>
                <a:ext uri="{FF2B5EF4-FFF2-40B4-BE49-F238E27FC236}">
                  <a16:creationId xmlns:a16="http://schemas.microsoft.com/office/drawing/2014/main" id="{C7761700-DD84-CF6E-F106-AB04FDA7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1B577F-A21F-9C07-F5AA-26F758BFC602}"/>
                </a:ext>
              </a:extLst>
            </p:cNvPr>
            <p:cNvSpPr txBox="1"/>
            <p:nvPr/>
          </p:nvSpPr>
          <p:spPr>
            <a:xfrm>
              <a:off x="1294053" y="2436283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bg1">
                      <a:lumMod val="85000"/>
                    </a:schemeClr>
                  </a:solidFill>
                </a:rPr>
                <a:t>API</a:t>
              </a:r>
              <a:endParaRPr kumimoji="1" lang="ko-KR" alt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8169FA39-1C31-0CF8-AC8C-2EBC494B5D86}"/>
              </a:ext>
            </a:extLst>
          </p:cNvPr>
          <p:cNvGrpSpPr/>
          <p:nvPr/>
        </p:nvGrpSpPr>
        <p:grpSpPr>
          <a:xfrm>
            <a:off x="10185539" y="3878357"/>
            <a:ext cx="914400" cy="914400"/>
            <a:chOff x="1074258" y="2132972"/>
            <a:chExt cx="914400" cy="914400"/>
          </a:xfrm>
        </p:grpSpPr>
        <p:pic>
          <p:nvPicPr>
            <p:cNvPr id="40" name="그래픽 39" descr="우표 윤곽선">
              <a:extLst>
                <a:ext uri="{FF2B5EF4-FFF2-40B4-BE49-F238E27FC236}">
                  <a16:creationId xmlns:a16="http://schemas.microsoft.com/office/drawing/2014/main" id="{262653F2-1BC8-76C6-7D46-049D6BA36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4258" y="2132972"/>
              <a:ext cx="914400" cy="9144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F150537-8E7C-E266-5545-39748392AC6C}"/>
                </a:ext>
              </a:extLst>
            </p:cNvPr>
            <p:cNvSpPr txBox="1"/>
            <p:nvPr/>
          </p:nvSpPr>
          <p:spPr>
            <a:xfrm>
              <a:off x="1294053" y="2436283"/>
              <a:ext cx="4748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bg1">
                      <a:lumMod val="85000"/>
                    </a:schemeClr>
                  </a:solidFill>
                </a:rPr>
                <a:t>API</a:t>
              </a:r>
              <a:endParaRPr kumimoji="1" lang="ko-KR" alt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53" name="그래픽 52" descr="문이 열려 있음 단색으로 채워진">
            <a:extLst>
              <a:ext uri="{FF2B5EF4-FFF2-40B4-BE49-F238E27FC236}">
                <a16:creationId xmlns:a16="http://schemas.microsoft.com/office/drawing/2014/main" id="{2767997B-A1DC-72AF-562E-DED78D763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7083" y="3855657"/>
            <a:ext cx="914400" cy="914400"/>
          </a:xfrm>
          <a:prstGeom prst="rect">
            <a:avLst/>
          </a:prstGeom>
        </p:spPr>
      </p:pic>
      <p:grpSp>
        <p:nvGrpSpPr>
          <p:cNvPr id="543" name="그룹 542">
            <a:extLst>
              <a:ext uri="{FF2B5EF4-FFF2-40B4-BE49-F238E27FC236}">
                <a16:creationId xmlns:a16="http://schemas.microsoft.com/office/drawing/2014/main" id="{9DCD6D07-3CF1-C49A-04E4-DF36BF170104}"/>
              </a:ext>
            </a:extLst>
          </p:cNvPr>
          <p:cNvGrpSpPr/>
          <p:nvPr/>
        </p:nvGrpSpPr>
        <p:grpSpPr>
          <a:xfrm>
            <a:off x="828880" y="2607878"/>
            <a:ext cx="2897228" cy="3610042"/>
            <a:chOff x="828880" y="2607878"/>
            <a:chExt cx="2897228" cy="3610042"/>
          </a:xfrm>
        </p:grpSpPr>
        <p:pic>
          <p:nvPicPr>
            <p:cNvPr id="15" name="그래픽 14" descr="여성 건설 노동자 윤곽선">
              <a:extLst>
                <a:ext uri="{FF2B5EF4-FFF2-40B4-BE49-F238E27FC236}">
                  <a16:creationId xmlns:a16="http://schemas.microsoft.com/office/drawing/2014/main" id="{F9D99DEE-EDD3-DEE0-2291-40CD3E064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8880" y="2607878"/>
              <a:ext cx="914400" cy="914400"/>
            </a:xfrm>
            <a:prstGeom prst="rect">
              <a:avLst/>
            </a:prstGeom>
          </p:spPr>
        </p:pic>
        <p:pic>
          <p:nvPicPr>
            <p:cNvPr id="18" name="그래픽 17" descr="여성 건설 노동자 단색으로 채워진">
              <a:extLst>
                <a:ext uri="{FF2B5EF4-FFF2-40B4-BE49-F238E27FC236}">
                  <a16:creationId xmlns:a16="http://schemas.microsoft.com/office/drawing/2014/main" id="{2708970A-78A4-31B8-995E-44C648723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8880" y="3469502"/>
              <a:ext cx="914400" cy="914400"/>
            </a:xfrm>
            <a:prstGeom prst="rect">
              <a:avLst/>
            </a:prstGeom>
          </p:spPr>
        </p:pic>
        <p:pic>
          <p:nvPicPr>
            <p:cNvPr id="21" name="그래픽 20" descr="남성 건설 노동자 단색으로 채워진">
              <a:extLst>
                <a:ext uri="{FF2B5EF4-FFF2-40B4-BE49-F238E27FC236}">
                  <a16:creationId xmlns:a16="http://schemas.microsoft.com/office/drawing/2014/main" id="{419061BC-490E-6843-467C-048CC8A36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8880" y="4398008"/>
              <a:ext cx="914400" cy="914400"/>
            </a:xfrm>
            <a:prstGeom prst="rect">
              <a:avLst/>
            </a:prstGeom>
          </p:spPr>
        </p:pic>
        <p:pic>
          <p:nvPicPr>
            <p:cNvPr id="25" name="그래픽 24" descr="남성 건설 노동자 윤곽선">
              <a:extLst>
                <a:ext uri="{FF2B5EF4-FFF2-40B4-BE49-F238E27FC236}">
                  <a16:creationId xmlns:a16="http://schemas.microsoft.com/office/drawing/2014/main" id="{22223643-1047-0A35-45DA-4C7B6A317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28880" y="5303520"/>
              <a:ext cx="914400" cy="914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28A9CB-0154-0FA0-ED82-68330B56FA14}"/>
                </a:ext>
              </a:extLst>
            </p:cNvPr>
            <p:cNvSpPr txBox="1"/>
            <p:nvPr/>
          </p:nvSpPr>
          <p:spPr>
            <a:xfrm>
              <a:off x="1743278" y="2901135"/>
              <a:ext cx="6639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bg1">
                      <a:lumMod val="85000"/>
                    </a:schemeClr>
                  </a:solidFill>
                </a:rPr>
                <a:t>A</a:t>
              </a:r>
              <a:r>
                <a:rPr kumimoji="1" lang="ko-KR" altLang="en-US" dirty="0">
                  <a:solidFill>
                    <a:schemeClr val="bg1">
                      <a:lumMod val="85000"/>
                    </a:schemeClr>
                  </a:solidFill>
                </a:rPr>
                <a:t>마켓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F7F7022-631A-9555-9199-FF14D2BA51CB}"/>
                </a:ext>
              </a:extLst>
            </p:cNvPr>
            <p:cNvSpPr txBox="1"/>
            <p:nvPr/>
          </p:nvSpPr>
          <p:spPr>
            <a:xfrm>
              <a:off x="1743279" y="3786919"/>
              <a:ext cx="6639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bg1">
                      <a:lumMod val="85000"/>
                    </a:schemeClr>
                  </a:solidFill>
                </a:rPr>
                <a:t>B</a:t>
              </a:r>
              <a:r>
                <a:rPr kumimoji="1" lang="ko-KR" altLang="en-US" dirty="0">
                  <a:solidFill>
                    <a:schemeClr val="bg1">
                      <a:lumMod val="85000"/>
                    </a:schemeClr>
                  </a:solidFill>
                </a:rPr>
                <a:t>번가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164DB7-DEE8-6D0B-4858-659D8DE93755}"/>
                </a:ext>
              </a:extLst>
            </p:cNvPr>
            <p:cNvSpPr txBox="1"/>
            <p:nvPr/>
          </p:nvSpPr>
          <p:spPr>
            <a:xfrm>
              <a:off x="1743279" y="4701319"/>
              <a:ext cx="67358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kumimoji="1" lang="ko-KR" altLang="en-US" dirty="0">
                  <a:solidFill>
                    <a:schemeClr val="bg1">
                      <a:lumMod val="85000"/>
                    </a:schemeClr>
                  </a:solidFill>
                </a:rPr>
                <a:t>장터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31C0F8-C28B-205D-E0B7-A01DC0ACDF95}"/>
                </a:ext>
              </a:extLst>
            </p:cNvPr>
            <p:cNvSpPr txBox="1"/>
            <p:nvPr/>
          </p:nvSpPr>
          <p:spPr>
            <a:xfrm>
              <a:off x="1743279" y="5629825"/>
              <a:ext cx="67358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bg1">
                      <a:lumMod val="85000"/>
                    </a:schemeClr>
                  </a:solidFill>
                </a:rPr>
                <a:t>D</a:t>
              </a:r>
              <a:r>
                <a:rPr kumimoji="1" lang="ko-KR" altLang="en-US" dirty="0">
                  <a:solidFill>
                    <a:schemeClr val="bg1">
                      <a:lumMod val="85000"/>
                    </a:schemeClr>
                  </a:solidFill>
                </a:rPr>
                <a:t>쇼핑</a:t>
              </a:r>
            </a:p>
          </p:txBody>
        </p:sp>
        <p:sp>
          <p:nvSpPr>
            <p:cNvPr id="527" name="직사각형 526">
              <a:extLst>
                <a:ext uri="{FF2B5EF4-FFF2-40B4-BE49-F238E27FC236}">
                  <a16:creationId xmlns:a16="http://schemas.microsoft.com/office/drawing/2014/main" id="{B08F0832-38B8-BFE6-AFD3-1CDEB8216BA1}"/>
                </a:ext>
              </a:extLst>
            </p:cNvPr>
            <p:cNvSpPr/>
            <p:nvPr/>
          </p:nvSpPr>
          <p:spPr>
            <a:xfrm>
              <a:off x="2558964" y="4284116"/>
              <a:ext cx="701561" cy="1995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36" name="직사각형 535">
              <a:extLst>
                <a:ext uri="{FF2B5EF4-FFF2-40B4-BE49-F238E27FC236}">
                  <a16:creationId xmlns:a16="http://schemas.microsoft.com/office/drawing/2014/main" id="{18ABF2D1-1FB0-85B9-3DDE-8EC4CD77C099}"/>
                </a:ext>
              </a:extLst>
            </p:cNvPr>
            <p:cNvSpPr/>
            <p:nvPr/>
          </p:nvSpPr>
          <p:spPr>
            <a:xfrm rot="5400000">
              <a:off x="1276706" y="4312406"/>
              <a:ext cx="2754318" cy="1995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37" name="직사각형 536">
              <a:extLst>
                <a:ext uri="{FF2B5EF4-FFF2-40B4-BE49-F238E27FC236}">
                  <a16:creationId xmlns:a16="http://schemas.microsoft.com/office/drawing/2014/main" id="{9C0B38E3-74B5-50F0-8DF3-04C5E301EBDE}"/>
                </a:ext>
              </a:extLst>
            </p:cNvPr>
            <p:cNvSpPr/>
            <p:nvPr/>
          </p:nvSpPr>
          <p:spPr>
            <a:xfrm>
              <a:off x="2366704" y="5749991"/>
              <a:ext cx="386947" cy="588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38" name="직사각형 537">
              <a:extLst>
                <a:ext uri="{FF2B5EF4-FFF2-40B4-BE49-F238E27FC236}">
                  <a16:creationId xmlns:a16="http://schemas.microsoft.com/office/drawing/2014/main" id="{C879CE35-E730-4B2B-ECF1-DDE77B1B9365}"/>
                </a:ext>
              </a:extLst>
            </p:cNvPr>
            <p:cNvSpPr/>
            <p:nvPr/>
          </p:nvSpPr>
          <p:spPr>
            <a:xfrm>
              <a:off x="2369948" y="3010037"/>
              <a:ext cx="386947" cy="588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40" name="직사각형 539">
              <a:extLst>
                <a:ext uri="{FF2B5EF4-FFF2-40B4-BE49-F238E27FC236}">
                  <a16:creationId xmlns:a16="http://schemas.microsoft.com/office/drawing/2014/main" id="{F5D5FA18-6C4A-3AEB-0924-D01B1C593730}"/>
                </a:ext>
              </a:extLst>
            </p:cNvPr>
            <p:cNvSpPr/>
            <p:nvPr/>
          </p:nvSpPr>
          <p:spPr>
            <a:xfrm>
              <a:off x="2358315" y="3921461"/>
              <a:ext cx="386947" cy="588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541" name="직사각형 540">
              <a:extLst>
                <a:ext uri="{FF2B5EF4-FFF2-40B4-BE49-F238E27FC236}">
                  <a16:creationId xmlns:a16="http://schemas.microsoft.com/office/drawing/2014/main" id="{6E51C807-56D0-E5B6-6914-B2FF95E3F26F}"/>
                </a:ext>
              </a:extLst>
            </p:cNvPr>
            <p:cNvSpPr/>
            <p:nvPr/>
          </p:nvSpPr>
          <p:spPr>
            <a:xfrm>
              <a:off x="2360092" y="4813161"/>
              <a:ext cx="386947" cy="588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42" name="삼각형 541">
              <a:extLst>
                <a:ext uri="{FF2B5EF4-FFF2-40B4-BE49-F238E27FC236}">
                  <a16:creationId xmlns:a16="http://schemas.microsoft.com/office/drawing/2014/main" id="{255D43BC-F14B-A4B0-A774-8DABE3087948}"/>
                </a:ext>
              </a:extLst>
            </p:cNvPr>
            <p:cNvSpPr/>
            <p:nvPr/>
          </p:nvSpPr>
          <p:spPr>
            <a:xfrm rot="5400000">
              <a:off x="3263979" y="4126361"/>
              <a:ext cx="393937" cy="53032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grpSp>
        <p:nvGrpSpPr>
          <p:cNvPr id="544" name="그룹 543">
            <a:extLst>
              <a:ext uri="{FF2B5EF4-FFF2-40B4-BE49-F238E27FC236}">
                <a16:creationId xmlns:a16="http://schemas.microsoft.com/office/drawing/2014/main" id="{EE8FA901-985A-A887-7ED8-2BE40FFAD691}"/>
              </a:ext>
            </a:extLst>
          </p:cNvPr>
          <p:cNvGrpSpPr/>
          <p:nvPr/>
        </p:nvGrpSpPr>
        <p:grpSpPr>
          <a:xfrm>
            <a:off x="5049129" y="2564774"/>
            <a:ext cx="2897228" cy="3610042"/>
            <a:chOff x="828880" y="2607878"/>
            <a:chExt cx="2897228" cy="3610042"/>
          </a:xfrm>
        </p:grpSpPr>
        <p:pic>
          <p:nvPicPr>
            <p:cNvPr id="545" name="그래픽 544" descr="여성 건설 노동자 윤곽선">
              <a:extLst>
                <a:ext uri="{FF2B5EF4-FFF2-40B4-BE49-F238E27FC236}">
                  <a16:creationId xmlns:a16="http://schemas.microsoft.com/office/drawing/2014/main" id="{30FE3365-2074-6AD4-930B-5DCE09721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8880" y="2607878"/>
              <a:ext cx="914400" cy="914400"/>
            </a:xfrm>
            <a:prstGeom prst="rect">
              <a:avLst/>
            </a:prstGeom>
          </p:spPr>
        </p:pic>
        <p:pic>
          <p:nvPicPr>
            <p:cNvPr id="546" name="그래픽 545" descr="여성 건설 노동자 단색으로 채워진">
              <a:extLst>
                <a:ext uri="{FF2B5EF4-FFF2-40B4-BE49-F238E27FC236}">
                  <a16:creationId xmlns:a16="http://schemas.microsoft.com/office/drawing/2014/main" id="{06FB289C-F964-7307-4E71-1184795F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28880" y="3469502"/>
              <a:ext cx="914400" cy="914400"/>
            </a:xfrm>
            <a:prstGeom prst="rect">
              <a:avLst/>
            </a:prstGeom>
          </p:spPr>
        </p:pic>
        <p:pic>
          <p:nvPicPr>
            <p:cNvPr id="547" name="그래픽 546" descr="남성 건설 노동자 단색으로 채워진">
              <a:extLst>
                <a:ext uri="{FF2B5EF4-FFF2-40B4-BE49-F238E27FC236}">
                  <a16:creationId xmlns:a16="http://schemas.microsoft.com/office/drawing/2014/main" id="{99A9191B-2883-2F41-DC67-51113C57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8880" y="4398008"/>
              <a:ext cx="914400" cy="914400"/>
            </a:xfrm>
            <a:prstGeom prst="rect">
              <a:avLst/>
            </a:prstGeom>
          </p:spPr>
        </p:pic>
        <p:pic>
          <p:nvPicPr>
            <p:cNvPr id="548" name="그래픽 547" descr="남성 건설 노동자 윤곽선">
              <a:extLst>
                <a:ext uri="{FF2B5EF4-FFF2-40B4-BE49-F238E27FC236}">
                  <a16:creationId xmlns:a16="http://schemas.microsoft.com/office/drawing/2014/main" id="{98339C27-A0F2-D34F-50FE-9E3B15D15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28880" y="5303520"/>
              <a:ext cx="914400" cy="914400"/>
            </a:xfrm>
            <a:prstGeom prst="rect">
              <a:avLst/>
            </a:prstGeom>
          </p:spPr>
        </p:pic>
        <p:sp>
          <p:nvSpPr>
            <p:cNvPr id="549" name="TextBox 548">
              <a:extLst>
                <a:ext uri="{FF2B5EF4-FFF2-40B4-BE49-F238E27FC236}">
                  <a16:creationId xmlns:a16="http://schemas.microsoft.com/office/drawing/2014/main" id="{0723F228-59A1-8FBF-109D-EC9301727B3F}"/>
                </a:ext>
              </a:extLst>
            </p:cNvPr>
            <p:cNvSpPr txBox="1"/>
            <p:nvPr/>
          </p:nvSpPr>
          <p:spPr>
            <a:xfrm>
              <a:off x="1743278" y="2901135"/>
              <a:ext cx="6639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bg1">
                      <a:lumMod val="85000"/>
                    </a:schemeClr>
                  </a:solidFill>
                </a:rPr>
                <a:t>A</a:t>
              </a:r>
              <a:r>
                <a:rPr kumimoji="1" lang="ko-KR" altLang="en-US" dirty="0">
                  <a:solidFill>
                    <a:schemeClr val="bg1">
                      <a:lumMod val="85000"/>
                    </a:schemeClr>
                  </a:solidFill>
                </a:rPr>
                <a:t>마켓</a:t>
              </a:r>
            </a:p>
          </p:txBody>
        </p: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49429B45-06D2-873D-E507-C5140FAB0544}"/>
                </a:ext>
              </a:extLst>
            </p:cNvPr>
            <p:cNvSpPr txBox="1"/>
            <p:nvPr/>
          </p:nvSpPr>
          <p:spPr>
            <a:xfrm>
              <a:off x="1743279" y="3786919"/>
              <a:ext cx="6639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bg1">
                      <a:lumMod val="85000"/>
                    </a:schemeClr>
                  </a:solidFill>
                </a:rPr>
                <a:t>B</a:t>
              </a:r>
              <a:r>
                <a:rPr kumimoji="1" lang="ko-KR" altLang="en-US" dirty="0">
                  <a:solidFill>
                    <a:schemeClr val="bg1">
                      <a:lumMod val="85000"/>
                    </a:schemeClr>
                  </a:solidFill>
                </a:rPr>
                <a:t>번가</a:t>
              </a:r>
            </a:p>
          </p:txBody>
        </p:sp>
        <p:sp>
          <p:nvSpPr>
            <p:cNvPr id="551" name="TextBox 550">
              <a:extLst>
                <a:ext uri="{FF2B5EF4-FFF2-40B4-BE49-F238E27FC236}">
                  <a16:creationId xmlns:a16="http://schemas.microsoft.com/office/drawing/2014/main" id="{9E33DA7D-00E8-F28E-FDAC-092616ADBF15}"/>
                </a:ext>
              </a:extLst>
            </p:cNvPr>
            <p:cNvSpPr txBox="1"/>
            <p:nvPr/>
          </p:nvSpPr>
          <p:spPr>
            <a:xfrm>
              <a:off x="1743279" y="4701319"/>
              <a:ext cx="67358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bg1">
                      <a:lumMod val="85000"/>
                    </a:schemeClr>
                  </a:solidFill>
                </a:rPr>
                <a:t>C</a:t>
              </a:r>
              <a:r>
                <a:rPr kumimoji="1" lang="ko-KR" altLang="en-US" dirty="0">
                  <a:solidFill>
                    <a:schemeClr val="bg1">
                      <a:lumMod val="85000"/>
                    </a:schemeClr>
                  </a:solidFill>
                </a:rPr>
                <a:t>장터</a:t>
              </a:r>
            </a:p>
          </p:txBody>
        </p:sp>
        <p:sp>
          <p:nvSpPr>
            <p:cNvPr id="552" name="TextBox 551">
              <a:extLst>
                <a:ext uri="{FF2B5EF4-FFF2-40B4-BE49-F238E27FC236}">
                  <a16:creationId xmlns:a16="http://schemas.microsoft.com/office/drawing/2014/main" id="{BF2C895F-DFEB-78B1-8D41-4B3C87FBC904}"/>
                </a:ext>
              </a:extLst>
            </p:cNvPr>
            <p:cNvSpPr txBox="1"/>
            <p:nvPr/>
          </p:nvSpPr>
          <p:spPr>
            <a:xfrm>
              <a:off x="1743279" y="5629825"/>
              <a:ext cx="67358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ko-KR" dirty="0">
                  <a:solidFill>
                    <a:schemeClr val="bg1">
                      <a:lumMod val="85000"/>
                    </a:schemeClr>
                  </a:solidFill>
                </a:rPr>
                <a:t>D</a:t>
              </a:r>
              <a:r>
                <a:rPr kumimoji="1" lang="ko-KR" altLang="en-US" dirty="0">
                  <a:solidFill>
                    <a:schemeClr val="bg1">
                      <a:lumMod val="85000"/>
                    </a:schemeClr>
                  </a:solidFill>
                </a:rPr>
                <a:t>쇼핑</a:t>
              </a:r>
            </a:p>
          </p:txBody>
        </p:sp>
        <p:sp>
          <p:nvSpPr>
            <p:cNvPr id="553" name="직사각형 552">
              <a:extLst>
                <a:ext uri="{FF2B5EF4-FFF2-40B4-BE49-F238E27FC236}">
                  <a16:creationId xmlns:a16="http://schemas.microsoft.com/office/drawing/2014/main" id="{D6EFBEAA-6CC7-1CAC-4B5E-8C4ED6142EA7}"/>
                </a:ext>
              </a:extLst>
            </p:cNvPr>
            <p:cNvSpPr/>
            <p:nvPr/>
          </p:nvSpPr>
          <p:spPr>
            <a:xfrm>
              <a:off x="2558964" y="4284116"/>
              <a:ext cx="701561" cy="1995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554" name="직사각형 553">
              <a:extLst>
                <a:ext uri="{FF2B5EF4-FFF2-40B4-BE49-F238E27FC236}">
                  <a16:creationId xmlns:a16="http://schemas.microsoft.com/office/drawing/2014/main" id="{8E248D92-9A5B-E6CB-4C46-11DE5056FB16}"/>
                </a:ext>
              </a:extLst>
            </p:cNvPr>
            <p:cNvSpPr/>
            <p:nvPr/>
          </p:nvSpPr>
          <p:spPr>
            <a:xfrm rot="5400000">
              <a:off x="1276706" y="4312406"/>
              <a:ext cx="2754318" cy="1995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55" name="직사각형 554">
              <a:extLst>
                <a:ext uri="{FF2B5EF4-FFF2-40B4-BE49-F238E27FC236}">
                  <a16:creationId xmlns:a16="http://schemas.microsoft.com/office/drawing/2014/main" id="{B642F293-6739-D2E1-608B-635042339AAC}"/>
                </a:ext>
              </a:extLst>
            </p:cNvPr>
            <p:cNvSpPr/>
            <p:nvPr/>
          </p:nvSpPr>
          <p:spPr>
            <a:xfrm>
              <a:off x="2366704" y="5749991"/>
              <a:ext cx="386947" cy="588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56" name="직사각형 555">
              <a:extLst>
                <a:ext uri="{FF2B5EF4-FFF2-40B4-BE49-F238E27FC236}">
                  <a16:creationId xmlns:a16="http://schemas.microsoft.com/office/drawing/2014/main" id="{50DCCA25-042C-5622-C0E7-AA7088779982}"/>
                </a:ext>
              </a:extLst>
            </p:cNvPr>
            <p:cNvSpPr/>
            <p:nvPr/>
          </p:nvSpPr>
          <p:spPr>
            <a:xfrm>
              <a:off x="2369948" y="3010037"/>
              <a:ext cx="386947" cy="588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57" name="직사각형 556">
              <a:extLst>
                <a:ext uri="{FF2B5EF4-FFF2-40B4-BE49-F238E27FC236}">
                  <a16:creationId xmlns:a16="http://schemas.microsoft.com/office/drawing/2014/main" id="{F42DC50A-0C70-22AA-ECC4-FBF1FFD5E972}"/>
                </a:ext>
              </a:extLst>
            </p:cNvPr>
            <p:cNvSpPr/>
            <p:nvPr/>
          </p:nvSpPr>
          <p:spPr>
            <a:xfrm>
              <a:off x="2366115" y="3921461"/>
              <a:ext cx="386947" cy="588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558" name="직사각형 557">
              <a:extLst>
                <a:ext uri="{FF2B5EF4-FFF2-40B4-BE49-F238E27FC236}">
                  <a16:creationId xmlns:a16="http://schemas.microsoft.com/office/drawing/2014/main" id="{259F7EEE-E91D-2474-AD18-23F0683B50EF}"/>
                </a:ext>
              </a:extLst>
            </p:cNvPr>
            <p:cNvSpPr/>
            <p:nvPr/>
          </p:nvSpPr>
          <p:spPr>
            <a:xfrm>
              <a:off x="2360092" y="4813161"/>
              <a:ext cx="386947" cy="5881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559" name="삼각형 558">
              <a:extLst>
                <a:ext uri="{FF2B5EF4-FFF2-40B4-BE49-F238E27FC236}">
                  <a16:creationId xmlns:a16="http://schemas.microsoft.com/office/drawing/2014/main" id="{6100CDE9-9CFE-49C4-C021-F3DB7B5E8517}"/>
                </a:ext>
              </a:extLst>
            </p:cNvPr>
            <p:cNvSpPr/>
            <p:nvPr/>
          </p:nvSpPr>
          <p:spPr>
            <a:xfrm rot="5400000">
              <a:off x="3263979" y="4126361"/>
              <a:ext cx="393937" cy="530321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  <p:sp>
        <p:nvSpPr>
          <p:cNvPr id="560" name="직사각형 559">
            <a:extLst>
              <a:ext uri="{FF2B5EF4-FFF2-40B4-BE49-F238E27FC236}">
                <a16:creationId xmlns:a16="http://schemas.microsoft.com/office/drawing/2014/main" id="{BA23C5FA-65CD-B38B-8404-75A95F3E5902}"/>
              </a:ext>
            </a:extLst>
          </p:cNvPr>
          <p:cNvSpPr/>
          <p:nvPr/>
        </p:nvSpPr>
        <p:spPr>
          <a:xfrm>
            <a:off x="8890516" y="4245925"/>
            <a:ext cx="701561" cy="1995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561" name="삼각형 560">
            <a:extLst>
              <a:ext uri="{FF2B5EF4-FFF2-40B4-BE49-F238E27FC236}">
                <a16:creationId xmlns:a16="http://schemas.microsoft.com/office/drawing/2014/main" id="{9372CAAD-7DA5-B9F7-0083-6A3D55A3F0DE}"/>
              </a:ext>
            </a:extLst>
          </p:cNvPr>
          <p:cNvSpPr/>
          <p:nvPr/>
        </p:nvSpPr>
        <p:spPr>
          <a:xfrm rot="5400000">
            <a:off x="9595531" y="4088170"/>
            <a:ext cx="393937" cy="53032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562" name="TextBox 561">
            <a:extLst>
              <a:ext uri="{FF2B5EF4-FFF2-40B4-BE49-F238E27FC236}">
                <a16:creationId xmlns:a16="http://schemas.microsoft.com/office/drawing/2014/main" id="{D0F57D2E-6AFE-765F-9C24-9A5F52E322A7}"/>
              </a:ext>
            </a:extLst>
          </p:cNvPr>
          <p:cNvSpPr txBox="1"/>
          <p:nvPr/>
        </p:nvSpPr>
        <p:spPr>
          <a:xfrm>
            <a:off x="8782727" y="4568063"/>
            <a:ext cx="153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chemeClr val="bg1">
                    <a:lumMod val="85000"/>
                  </a:schemeClr>
                </a:solidFill>
              </a:rPr>
              <a:t>APP_NAME:</a:t>
            </a:r>
            <a:r>
              <a:rPr kumimoji="1" lang="ko-KR" altLang="en-US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kumimoji="1" lang="en-US" altLang="ko-KR" dirty="0">
                <a:solidFill>
                  <a:schemeClr val="bg1">
                    <a:lumMod val="85000"/>
                  </a:schemeClr>
                </a:solidFill>
              </a:rPr>
              <a:t>xxx</a:t>
            </a:r>
            <a:endParaRPr kumimoji="1" lang="ko-KR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6" name="TextBox 565">
            <a:extLst>
              <a:ext uri="{FF2B5EF4-FFF2-40B4-BE49-F238E27FC236}">
                <a16:creationId xmlns:a16="http://schemas.microsoft.com/office/drawing/2014/main" id="{CA7DF906-61C5-0EE7-B63B-EBFC4C8FC22B}"/>
              </a:ext>
            </a:extLst>
          </p:cNvPr>
          <p:cNvSpPr txBox="1"/>
          <p:nvPr/>
        </p:nvSpPr>
        <p:spPr>
          <a:xfrm>
            <a:off x="9810547" y="4788423"/>
            <a:ext cx="5164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100" dirty="0">
                <a:solidFill>
                  <a:schemeClr val="bg1">
                    <a:lumMod val="85000"/>
                  </a:schemeClr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A</a:t>
            </a:r>
            <a:r>
              <a:rPr kumimoji="1" lang="ko-KR" altLang="en-US" sz="1100" dirty="0">
                <a:solidFill>
                  <a:schemeClr val="bg1">
                    <a:lumMod val="85000"/>
                  </a:schemeClr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마켓</a:t>
            </a:r>
            <a:endParaRPr kumimoji="1" lang="en-US" altLang="ko-KR" sz="1100" dirty="0">
              <a:solidFill>
                <a:schemeClr val="bg1">
                  <a:lumMod val="85000"/>
                </a:schemeClr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r>
              <a:rPr kumimoji="1" lang="en-US" altLang="ko-KR" sz="1100" dirty="0">
                <a:solidFill>
                  <a:schemeClr val="bg1">
                    <a:lumMod val="85000"/>
                  </a:schemeClr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B</a:t>
            </a:r>
            <a:r>
              <a:rPr kumimoji="1" lang="ko-KR" altLang="en-US" sz="1100" dirty="0">
                <a:solidFill>
                  <a:schemeClr val="bg1">
                    <a:lumMod val="85000"/>
                  </a:schemeClr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번가</a:t>
            </a:r>
            <a:endParaRPr kumimoji="1" lang="en-US" altLang="ko-KR" sz="1100" dirty="0">
              <a:solidFill>
                <a:schemeClr val="bg1">
                  <a:lumMod val="85000"/>
                </a:schemeClr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r>
              <a:rPr kumimoji="1" lang="en-US" altLang="ko-KR" sz="1100" dirty="0">
                <a:solidFill>
                  <a:schemeClr val="bg1">
                    <a:lumMod val="85000"/>
                  </a:schemeClr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C</a:t>
            </a:r>
            <a:r>
              <a:rPr kumimoji="1" lang="ko-KR" altLang="en-US" sz="1100" dirty="0">
                <a:solidFill>
                  <a:schemeClr val="bg1">
                    <a:lumMod val="85000"/>
                  </a:schemeClr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장터</a:t>
            </a:r>
            <a:endParaRPr kumimoji="1" lang="en-US" altLang="ko-KR" sz="1100" dirty="0">
              <a:solidFill>
                <a:schemeClr val="bg1">
                  <a:lumMod val="85000"/>
                </a:schemeClr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r>
              <a:rPr kumimoji="1" lang="en-US" altLang="ko-KR" sz="1100" dirty="0">
                <a:solidFill>
                  <a:schemeClr val="bg1">
                    <a:lumMod val="85000"/>
                  </a:schemeClr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D</a:t>
            </a:r>
            <a:r>
              <a:rPr kumimoji="1" lang="ko-KR" altLang="en-US" sz="1100" dirty="0">
                <a:solidFill>
                  <a:schemeClr val="bg1">
                    <a:lumMod val="85000"/>
                  </a:schemeClr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쇼핑</a:t>
            </a:r>
            <a:endParaRPr kumimoji="1" lang="en-US" altLang="ko-KR" sz="1100" dirty="0">
              <a:solidFill>
                <a:schemeClr val="bg1">
                  <a:lumMod val="85000"/>
                </a:schemeClr>
              </a:solidFill>
              <a:latin typeface="BM JUA OTF" panose="02020603020101020101" pitchFamily="18" charset="-127"/>
              <a:ea typeface="BM JUA OTF" panose="02020603020101020101" pitchFamily="18" charset="-127"/>
            </a:endParaRPr>
          </a:p>
          <a:p>
            <a:pPr algn="ctr"/>
            <a:r>
              <a:rPr kumimoji="1" lang="en-US" altLang="ko-KR" sz="1600" dirty="0">
                <a:solidFill>
                  <a:schemeClr val="bg1">
                    <a:lumMod val="85000"/>
                  </a:schemeClr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·</a:t>
            </a:r>
          </a:p>
          <a:p>
            <a:pPr algn="ctr"/>
            <a:r>
              <a:rPr kumimoji="1" lang="en-US" altLang="ko-KR" sz="1600" dirty="0">
                <a:solidFill>
                  <a:schemeClr val="bg1">
                    <a:lumMod val="85000"/>
                  </a:schemeClr>
                </a:solidFill>
                <a:latin typeface="BM JUA OTF" panose="02020603020101020101" pitchFamily="18" charset="-127"/>
                <a:ea typeface="BM JUA OTF" panose="02020603020101020101" pitchFamily="18" charset="-127"/>
              </a:rPr>
              <a:t>·</a:t>
            </a:r>
          </a:p>
        </p:txBody>
      </p:sp>
      <p:sp>
        <p:nvSpPr>
          <p:cNvPr id="567" name="TextBox 566">
            <a:extLst>
              <a:ext uri="{FF2B5EF4-FFF2-40B4-BE49-F238E27FC236}">
                <a16:creationId xmlns:a16="http://schemas.microsoft.com/office/drawing/2014/main" id="{097E742D-B676-0804-D12C-A3F1DFD70566}"/>
              </a:ext>
            </a:extLst>
          </p:cNvPr>
          <p:cNvSpPr txBox="1"/>
          <p:nvPr/>
        </p:nvSpPr>
        <p:spPr>
          <a:xfrm>
            <a:off x="2797413" y="3884682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chemeClr val="bg1">
                    <a:lumMod val="85000"/>
                  </a:schemeClr>
                </a:solidFill>
              </a:rPr>
              <a:t>/login</a:t>
            </a:r>
            <a:endParaRPr kumimoji="1" lang="ko-KR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68" name="TextBox 567">
            <a:extLst>
              <a:ext uri="{FF2B5EF4-FFF2-40B4-BE49-F238E27FC236}">
                <a16:creationId xmlns:a16="http://schemas.microsoft.com/office/drawing/2014/main" id="{0E903D10-A2C3-9407-33C4-87799D30260E}"/>
              </a:ext>
            </a:extLst>
          </p:cNvPr>
          <p:cNvSpPr txBox="1"/>
          <p:nvPr/>
        </p:nvSpPr>
        <p:spPr>
          <a:xfrm>
            <a:off x="8954079" y="3873891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dirty="0">
                <a:solidFill>
                  <a:schemeClr val="bg1">
                    <a:lumMod val="85000"/>
                  </a:schemeClr>
                </a:solidFill>
              </a:rPr>
              <a:t>/login</a:t>
            </a:r>
            <a:endParaRPr kumimoji="1" lang="ko-KR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9334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>
          <a:extLst>
            <a:ext uri="{FF2B5EF4-FFF2-40B4-BE49-F238E27FC236}">
              <a16:creationId xmlns:a16="http://schemas.microsoft.com/office/drawing/2014/main" id="{FA9B1ECB-9BE9-6017-20BD-3F2B1048F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e3f88fed4_5_698">
            <a:extLst>
              <a:ext uri="{FF2B5EF4-FFF2-40B4-BE49-F238E27FC236}">
                <a16:creationId xmlns:a16="http://schemas.microsoft.com/office/drawing/2014/main" id="{394D456A-A2F9-C86A-E6C2-237DE41540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361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ko-KR" altLang="en-US" sz="3200" dirty="0"/>
              <a:t>전제조건</a:t>
            </a: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altLang="ko-KR" sz="3200" dirty="0"/>
              <a:t>Datadog</a:t>
            </a:r>
            <a:r>
              <a:rPr lang="ko-KR" altLang="en-US" sz="3200" dirty="0"/>
              <a:t> </a:t>
            </a:r>
            <a:r>
              <a:rPr lang="en-US" altLang="ko-KR" sz="3200" dirty="0" err="1"/>
              <a:t>Metics</a:t>
            </a:r>
            <a:endParaRPr sz="3200" dirty="0"/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sz="3200" dirty="0"/>
              <a:t>API Gateway</a:t>
            </a:r>
          </a:p>
          <a:p>
            <a:pPr marL="457200" lvl="0" indent="-457200" algn="l" rtl="0">
              <a:lnSpc>
                <a:spcPct val="120000"/>
              </a:lnSpc>
              <a:spcBef>
                <a:spcPts val="3000"/>
              </a:spcBef>
              <a:spcAft>
                <a:spcPts val="0"/>
              </a:spcAft>
              <a:buSzPts val="2520"/>
              <a:buFont typeface="Arial"/>
              <a:buChar char="•"/>
            </a:pPr>
            <a:r>
              <a:rPr lang="en-US" altLang="ko-KR" sz="3200" dirty="0"/>
              <a:t>API Logs Management</a:t>
            </a:r>
            <a:endParaRPr sz="3200" dirty="0"/>
          </a:p>
        </p:txBody>
      </p:sp>
      <p:sp>
        <p:nvSpPr>
          <p:cNvPr id="507" name="Google Shape;507;g2ce3f88fed4_5_698">
            <a:extLst>
              <a:ext uri="{FF2B5EF4-FFF2-40B4-BE49-F238E27FC236}">
                <a16:creationId xmlns:a16="http://schemas.microsoft.com/office/drawing/2014/main" id="{7CDCC1DB-3B34-BFFD-94D8-4A4B86B64C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sz="4400" dirty="0"/>
              <a:t>목차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35556683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FC5E0C55-14F5-C224-0876-7203D7F47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1C2B7913-C855-EE6B-DD2F-A34513177A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dirty="0"/>
              <a:t>Logs by API </a:t>
            </a:r>
            <a:r>
              <a:rPr lang="en-US" altLang="ko-KR" dirty="0"/>
              <a:t>Management</a:t>
            </a:r>
            <a:endParaRPr 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0E8BBFE-C381-4033-630D-EA8AE6CAB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</p:spPr>
        <p:txBody>
          <a:bodyPr/>
          <a:lstStyle/>
          <a:p>
            <a:r>
              <a:rPr lang="ko-KR" altLang="en-US" dirty="0"/>
              <a:t>생성된 로그의 내용</a:t>
            </a:r>
            <a:endParaRPr lang="en-US" altLang="ko-KR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CB8C634F-3E34-75D4-9EEB-FB069B5C5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45" y="2125264"/>
            <a:ext cx="4519115" cy="4427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A80272-EE9E-55B9-369C-6985FEEB5550}"/>
              </a:ext>
            </a:extLst>
          </p:cNvPr>
          <p:cNvSpPr txBox="1"/>
          <p:nvPr/>
        </p:nvSpPr>
        <p:spPr>
          <a:xfrm>
            <a:off x="588583" y="2438400"/>
            <a:ext cx="28985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apim</a:t>
            </a:r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-app-name:</a:t>
            </a:r>
          </a:p>
          <a:p>
            <a:pPr algn="r"/>
            <a:r>
              <a:rPr kumimoji="1" lang="en-US" altLang="ko-KR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apim</a:t>
            </a:r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-product-name:</a:t>
            </a:r>
          </a:p>
          <a:p>
            <a:pPr algn="r"/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duration: </a:t>
            </a:r>
          </a:p>
          <a:p>
            <a:pPr algn="r"/>
            <a:r>
              <a:rPr kumimoji="1" lang="en-US" altLang="ko-KR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request_method</a:t>
            </a:r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:</a:t>
            </a:r>
          </a:p>
          <a:p>
            <a:pPr algn="r"/>
            <a:r>
              <a:rPr kumimoji="1" lang="en-US" altLang="ko-KR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reuqest_uri_path</a:t>
            </a:r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:</a:t>
            </a:r>
          </a:p>
          <a:p>
            <a:pPr algn="r"/>
            <a:r>
              <a:rPr kumimoji="1" lang="en-US" altLang="ko-KR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request_url</a:t>
            </a:r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:</a:t>
            </a:r>
          </a:p>
          <a:p>
            <a:pPr algn="r"/>
            <a:r>
              <a:rPr kumimoji="1" lang="en-US" altLang="ko-KR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response_status</a:t>
            </a:r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BC14D8-BEBE-0F17-C920-5DB1A4047F13}"/>
              </a:ext>
            </a:extLst>
          </p:cNvPr>
          <p:cNvSpPr txBox="1"/>
          <p:nvPr/>
        </p:nvSpPr>
        <p:spPr>
          <a:xfrm>
            <a:off x="3497646" y="2438400"/>
            <a:ext cx="248241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통화 </a:t>
            </a:r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LLM</a:t>
            </a:r>
          </a:p>
          <a:p>
            <a:r>
              <a:rPr kumimoji="1"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데이터 리필</a:t>
            </a:r>
            <a:endParaRPr kumimoji="1" lang="en-US" altLang="ko-KR" sz="24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</a:t>
            </a:r>
          </a:p>
          <a:p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GET</a:t>
            </a:r>
          </a:p>
          <a:p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/refil_cc6db265</a:t>
            </a:r>
          </a:p>
          <a:p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http://</a:t>
            </a:r>
            <a:r>
              <a:rPr kumimoji="1" lang="en-US" altLang="ko-KR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nks-api.tec</a:t>
            </a:r>
            <a:endParaRPr kumimoji="1" lang="en-US" altLang="ko-KR" sz="2400" dirty="0">
              <a:solidFill>
                <a:schemeClr val="bg1"/>
              </a:solidFill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200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B760F6BE-9781-36F4-B798-9475D93F9D99}"/>
              </a:ext>
            </a:extLst>
          </p:cNvPr>
          <p:cNvSpPr/>
          <p:nvPr/>
        </p:nvSpPr>
        <p:spPr>
          <a:xfrm>
            <a:off x="3192846" y="5247290"/>
            <a:ext cx="189186" cy="1891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D6D4C57C-4C31-91DA-ECB6-C47DCCA78FE9}"/>
              </a:ext>
            </a:extLst>
          </p:cNvPr>
          <p:cNvSpPr/>
          <p:nvPr/>
        </p:nvSpPr>
        <p:spPr>
          <a:xfrm>
            <a:off x="3192846" y="5545303"/>
            <a:ext cx="189186" cy="1891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C661A0A6-27A8-3243-7D17-D66F8A1F9B35}"/>
              </a:ext>
            </a:extLst>
          </p:cNvPr>
          <p:cNvSpPr/>
          <p:nvPr/>
        </p:nvSpPr>
        <p:spPr>
          <a:xfrm>
            <a:off x="3192846" y="5843316"/>
            <a:ext cx="189186" cy="1891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567235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F76AE520-8437-FED0-B408-48F0227FD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B654FBA0-F52A-4C50-4CA1-FB68A52A3E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dirty="0"/>
              <a:t>Logs to </a:t>
            </a:r>
            <a:r>
              <a:rPr lang="en-US" dirty="0" err="1"/>
              <a:t>Metics</a:t>
            </a:r>
            <a:endParaRPr 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6E10F0D-337D-1AA8-7C86-45B69A861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</p:spPr>
        <p:txBody>
          <a:bodyPr/>
          <a:lstStyle/>
          <a:p>
            <a:r>
              <a:rPr lang="en-US" altLang="ko-KR" dirty="0"/>
              <a:t>Datadog</a:t>
            </a:r>
            <a:r>
              <a:rPr lang="ko-KR" altLang="en-US" dirty="0"/>
              <a:t> </a:t>
            </a:r>
            <a:r>
              <a:rPr lang="en-US" altLang="ko-KR" dirty="0"/>
              <a:t>Custom metrics</a:t>
            </a:r>
            <a:r>
              <a:rPr lang="ko-KR" altLang="en-US" dirty="0"/>
              <a:t> 활용</a:t>
            </a:r>
            <a:endParaRPr lang="en-US" altLang="ko-KR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450B996-EF2D-D23B-F21B-E7285179B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518"/>
          <a:stretch/>
        </p:blipFill>
        <p:spPr>
          <a:xfrm>
            <a:off x="532340" y="2053217"/>
            <a:ext cx="6397668" cy="41478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C5CE43B-C801-672E-32F7-0C3AEE2D8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174" y="3286467"/>
            <a:ext cx="7772400" cy="1462362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9580067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E92838CA-9A9B-BA32-15F8-F088179B2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07D048DD-6F82-CFAE-4821-2E01A26E8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dirty="0"/>
              <a:t>Logs to </a:t>
            </a:r>
            <a:r>
              <a:rPr lang="en-US" dirty="0" err="1"/>
              <a:t>Metics</a:t>
            </a:r>
            <a:endParaRPr 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6D5AB7-A74D-514B-4546-62F072F04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</p:spPr>
        <p:txBody>
          <a:bodyPr/>
          <a:lstStyle/>
          <a:p>
            <a:r>
              <a:rPr lang="en-US" altLang="ko-KR" dirty="0"/>
              <a:t>Datadog</a:t>
            </a:r>
            <a:r>
              <a:rPr lang="ko-KR" altLang="en-US" dirty="0"/>
              <a:t> </a:t>
            </a:r>
            <a:r>
              <a:rPr lang="en-US" altLang="ko-KR" dirty="0"/>
              <a:t>Custom metrics</a:t>
            </a:r>
            <a:r>
              <a:rPr lang="ko-KR" altLang="en-US" dirty="0"/>
              <a:t> 활용</a:t>
            </a:r>
            <a:endParaRPr lang="en-US" altLang="ko-KR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627CF17-C57E-A395-647C-C6CC68489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93" y="2095257"/>
            <a:ext cx="9232760" cy="235061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3DDBF76-D08E-7E60-0170-D208CE7A2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410" y="4584376"/>
            <a:ext cx="6546343" cy="19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4777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8D229A42-F87D-3154-0DD8-557EE5222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7AFA22EE-0D74-A692-E760-91C0CE64D3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dirty="0"/>
              <a:t>Dashboard from Metrics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330EE20-61E5-74D3-427B-BAA7C6CC0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5900"/>
            <a:ext cx="11582400" cy="609357"/>
          </a:xfrm>
        </p:spPr>
        <p:txBody>
          <a:bodyPr/>
          <a:lstStyle/>
          <a:p>
            <a:r>
              <a:rPr lang="en-US" altLang="ko-KR" dirty="0"/>
              <a:t>Metrics </a:t>
            </a:r>
            <a:r>
              <a:rPr lang="ko-KR" altLang="en-US" dirty="0"/>
              <a:t>데이터로 확인할 수 있는 정보</a:t>
            </a:r>
            <a:endParaRPr lang="en-US" altLang="ko-K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1EBC04-CE32-76E1-FCB2-DCB50376A1FB}"/>
              </a:ext>
            </a:extLst>
          </p:cNvPr>
          <p:cNvSpPr txBox="1"/>
          <p:nvPr/>
        </p:nvSpPr>
        <p:spPr>
          <a:xfrm>
            <a:off x="1023926" y="2107957"/>
            <a:ext cx="4153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API </a:t>
            </a:r>
            <a:r>
              <a:rPr kumimoji="1"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호출</a:t>
            </a:r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(Method</a:t>
            </a:r>
            <a:r>
              <a:rPr kumimoji="1"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별</a:t>
            </a:r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kumimoji="1"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ko-KR" altLang="en-US" sz="2400" dirty="0" err="1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상태별</a:t>
            </a:r>
            <a:r>
              <a:rPr kumimoji="1"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…)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F4604-CBC7-B96E-4E64-652BEF2AD400}"/>
              </a:ext>
            </a:extLst>
          </p:cNvPr>
          <p:cNvSpPr txBox="1"/>
          <p:nvPr/>
        </p:nvSpPr>
        <p:spPr>
          <a:xfrm>
            <a:off x="1023926" y="2569622"/>
            <a:ext cx="132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APP</a:t>
            </a:r>
            <a:r>
              <a:rPr kumimoji="1"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호출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4581B-C259-3E8E-E493-42C2BD691A4F}"/>
              </a:ext>
            </a:extLst>
          </p:cNvPr>
          <p:cNvSpPr txBox="1"/>
          <p:nvPr/>
        </p:nvSpPr>
        <p:spPr>
          <a:xfrm>
            <a:off x="1023926" y="3031287"/>
            <a:ext cx="1830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개별</a:t>
            </a:r>
            <a:r>
              <a:rPr kumimoji="1" lang="ko-KR" altLang="en-US" dirty="0"/>
              <a:t> </a:t>
            </a:r>
            <a:r>
              <a:rPr kumimoji="1" lang="ko-KR" altLang="en-US" sz="2400" dirty="0">
                <a:solidFill>
                  <a:schemeClr val="bg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지연시간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0152315-E2BB-DB21-75B9-9D4FB845C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628" y="2107957"/>
            <a:ext cx="6214272" cy="353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1616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2B3FFBDB-DC5F-B97C-EFD2-FCE6A9025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90ED8CCB-EC16-F1ED-58B7-15689DC40C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ko-KR" altLang="en-US" dirty="0"/>
              <a:t>데모 시연</a:t>
            </a:r>
            <a:endParaRPr 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28DA613-666B-B263-0FD1-87BBEB386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900" y="-774700"/>
            <a:ext cx="11582400" cy="609357"/>
          </a:xfrm>
        </p:spPr>
        <p:txBody>
          <a:bodyPr/>
          <a:lstStyle/>
          <a:p>
            <a:endParaRPr lang="en-US" altLang="ko-K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059BA1-F208-C39C-B077-A2C241AA5FFC}"/>
              </a:ext>
            </a:extLst>
          </p:cNvPr>
          <p:cNvSpPr txBox="1"/>
          <p:nvPr/>
        </p:nvSpPr>
        <p:spPr>
          <a:xfrm>
            <a:off x="-765972" y="697543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kumimoji="1" lang="en" altLang="ko-KR" sz="1400" b="0" i="0" u="none" strike="noStrike" cap="none" dirty="0">
                <a:solidFill>
                  <a:schemeClr val="tx1"/>
                </a:solidFill>
                <a:latin typeface="+mn-lt"/>
                <a:ea typeface="+mn-ea"/>
                <a:cs typeface="+mn-cs"/>
                <a:sym typeface="Play"/>
              </a:rPr>
              <a:t>Feb 6, 11:54 pm – Feb 7, 12:35 am</a:t>
            </a:r>
            <a:endParaRPr kumimoji="1" lang="ko-KR" altLang="en-US" sz="1400" b="0" i="0" u="none" strike="noStrike" cap="none" dirty="0">
              <a:solidFill>
                <a:schemeClr val="tx1"/>
              </a:solidFill>
              <a:latin typeface="+mn-lt"/>
              <a:ea typeface="+mn-ea"/>
              <a:cs typeface="+mn-cs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252373573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9440720F-12CA-2D2A-1F92-396AED15A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03D861F3-1A50-14E3-6900-B09B7312D5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2619129"/>
            <a:ext cx="11582400" cy="161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/>
            <a:r>
              <a:rPr lang="ko-KR" altLang="en-US" sz="11500" dirty="0"/>
              <a:t>감사합니다</a:t>
            </a:r>
            <a:r>
              <a:rPr lang="en-US" altLang="ko-KR" sz="11500" dirty="0"/>
              <a:t>.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51060269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AE1B26D3-0DB9-027A-711E-DB9791DD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B14F335B-F157-BDF3-8BC7-2F4044613C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2619129"/>
            <a:ext cx="11582400" cy="1619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ctr"/>
            <a:r>
              <a:rPr lang="en-US" altLang="ko-KR" sz="11500" dirty="0"/>
              <a:t>Q&amp;A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117455779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2ce3f88fed4_5_2003"/>
          <p:cNvSpPr txBox="1"/>
          <p:nvPr/>
        </p:nvSpPr>
        <p:spPr>
          <a:xfrm>
            <a:off x="353960" y="5430426"/>
            <a:ext cx="465202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Contact: </a:t>
            </a:r>
            <a:r>
              <a:rPr lang="en-US" sz="20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linkedin.com</a:t>
            </a:r>
            <a:r>
              <a:rPr lang="en-US" sz="2000" u="none" strike="noStrike" cap="none" dirty="0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/in/</a:t>
            </a:r>
            <a:r>
              <a:rPr lang="en-US" sz="2000" u="none" strike="noStrike" cap="none" dirty="0" err="1">
                <a:solidFill>
                  <a:schemeClr val="lt1"/>
                </a:solidFill>
                <a:latin typeface="Apple SD Gothic Neo" panose="02000300000000000000" pitchFamily="2" charset="-127"/>
                <a:ea typeface="Apple SD Gothic Neo" panose="02000300000000000000" pitchFamily="2" charset="-127"/>
                <a:cs typeface="Play"/>
                <a:sym typeface="Play"/>
              </a:rPr>
              <a:t>yoon-seoyul</a:t>
            </a:r>
            <a:endParaRPr sz="1800" u="none" strike="noStrike" cap="none" dirty="0">
              <a:solidFill>
                <a:schemeClr val="lt1"/>
              </a:solidFill>
              <a:latin typeface="Apple SD Gothic Neo" panose="02000300000000000000" pitchFamily="2" charset="-127"/>
              <a:ea typeface="Apple SD Gothic Neo" panose="02000300000000000000" pitchFamily="2" charset="-127"/>
              <a:cs typeface="Play"/>
              <a:sym typeface="Play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>
          <a:extLst>
            <a:ext uri="{FF2B5EF4-FFF2-40B4-BE49-F238E27FC236}">
              <a16:creationId xmlns:a16="http://schemas.microsoft.com/office/drawing/2014/main" id="{0F7C9E52-918E-0A61-C143-8400B6E44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ce3f88fed4_5_715">
            <a:extLst>
              <a:ext uri="{FF2B5EF4-FFF2-40B4-BE49-F238E27FC236}">
                <a16:creationId xmlns:a16="http://schemas.microsoft.com/office/drawing/2014/main" id="{26670D61-738E-B634-484F-6B78C63B47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ko-KR" altLang="en-US" sz="4400" dirty="0">
                <a:cs typeface="Pretendard" panose="02000503000000020004" pitchFamily="2" charset="-127"/>
              </a:rPr>
              <a:t>전제조건</a:t>
            </a:r>
            <a:endParaRPr sz="4400" dirty="0">
              <a:cs typeface="Pretendard" panose="02000503000000020004" pitchFamily="2" charset="-127"/>
            </a:endParaRPr>
          </a:p>
        </p:txBody>
      </p:sp>
      <p:sp>
        <p:nvSpPr>
          <p:cNvPr id="528" name="Google Shape;528;g2ce3f88fed4_5_715">
            <a:extLst>
              <a:ext uri="{FF2B5EF4-FFF2-40B4-BE49-F238E27FC236}">
                <a16:creationId xmlns:a16="http://schemas.microsoft.com/office/drawing/2014/main" id="{6EF30C18-9336-B801-A2C3-8DC7845D05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196900"/>
            <a:ext cx="11582400" cy="298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r>
              <a:rPr lang="ko-KR" altLang="en-US" sz="3200" dirty="0">
                <a:cs typeface="Pretendard" panose="02000503000000020004" pitchFamily="2" charset="-127"/>
              </a:rPr>
              <a:t>오늘의 이야기는</a:t>
            </a:r>
            <a:r>
              <a:rPr lang="en-US" altLang="ko-KR" sz="3200" dirty="0">
                <a:cs typeface="Pretendard" panose="02000503000000020004" pitchFamily="2" charset="-127"/>
              </a:rPr>
              <a:t>..</a:t>
            </a:r>
            <a:r>
              <a:rPr lang="ko-KR" altLang="en-US" sz="3200" dirty="0">
                <a:cs typeface="Pretendard" panose="02000503000000020004" pitchFamily="2" charset="-127"/>
              </a:rPr>
              <a:t> </a:t>
            </a:r>
            <a:endParaRPr lang="en-US" altLang="ko-KR" sz="3200" dirty="0">
              <a:cs typeface="Pretendard" panose="02000503000000020004" pitchFamily="2" charset="-127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 lang="en-US" altLang="ko-KR" sz="2000" dirty="0">
              <a:cs typeface="Pretendard" panose="02000503000000020004" pitchFamily="2" charset="-127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ADD"/>
              </a:buClr>
              <a:buSzPts val="1620"/>
              <a:buFont typeface="Wingdings" pitchFamily="2" charset="2"/>
              <a:buChar char="l"/>
            </a:pPr>
            <a:r>
              <a:rPr lang="ko-KR" altLang="en-US" sz="2800" dirty="0">
                <a:solidFill>
                  <a:srgbClr val="00C4FF"/>
                </a:solidFill>
                <a:cs typeface="Pretendard" panose="02000503000000020004" pitchFamily="2" charset="-127"/>
              </a:rPr>
              <a:t>데이터독 에이전트를 포함한 모든 구성은 </a:t>
            </a:r>
            <a:r>
              <a:rPr lang="ko-KR" altLang="en-US" sz="2800" dirty="0" err="1">
                <a:solidFill>
                  <a:srgbClr val="00C4FF"/>
                </a:solidFill>
                <a:cs typeface="Pretendard" panose="02000503000000020004" pitchFamily="2" charset="-127"/>
              </a:rPr>
              <a:t>쿠버네티스</a:t>
            </a:r>
            <a:r>
              <a:rPr lang="ko-KR" altLang="en-US" sz="2800" dirty="0">
                <a:solidFill>
                  <a:srgbClr val="00C4FF"/>
                </a:solidFill>
                <a:cs typeface="Pretendard" panose="02000503000000020004" pitchFamily="2" charset="-127"/>
              </a:rPr>
              <a:t> 환경 동작을 가정합니다</a:t>
            </a:r>
            <a:r>
              <a:rPr lang="en-US" altLang="ko-KR" sz="2800" dirty="0">
                <a:solidFill>
                  <a:srgbClr val="00C4FF"/>
                </a:solidFill>
                <a:cs typeface="Pretendard" panose="02000503000000020004" pitchFamily="2" charset="-127"/>
              </a:rPr>
              <a:t>.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ADD"/>
              </a:buClr>
              <a:buSzPts val="1620"/>
              <a:buFont typeface="Wingdings" pitchFamily="2" charset="2"/>
              <a:buChar char="l"/>
            </a:pPr>
            <a:endParaRPr lang="en-US" altLang="ko-KR" sz="2800" dirty="0">
              <a:cs typeface="Pretendard" panose="02000503000000020004" pitchFamily="2" charset="-127"/>
            </a:endParaRPr>
          </a:p>
          <a:p>
            <a:pPr marL="285750" indent="-285750">
              <a:buClr>
                <a:srgbClr val="079ADD"/>
              </a:buClr>
              <a:buFont typeface="Wingdings" pitchFamily="2" charset="2"/>
              <a:buChar char="l"/>
            </a:pPr>
            <a:r>
              <a:rPr lang="ko-KR" altLang="en-US" sz="2800" dirty="0">
                <a:solidFill>
                  <a:srgbClr val="00C4FF"/>
                </a:solidFill>
              </a:rPr>
              <a:t>애플리케이션 내부 동작이 아닌</a:t>
            </a:r>
            <a:r>
              <a:rPr lang="en-US" altLang="ko-KR" sz="2800" dirty="0">
                <a:solidFill>
                  <a:srgbClr val="00C4FF"/>
                </a:solidFill>
              </a:rPr>
              <a:t>,</a:t>
            </a:r>
            <a:r>
              <a:rPr lang="ko-KR" altLang="en-US" sz="2800" dirty="0">
                <a:solidFill>
                  <a:srgbClr val="00C4FF"/>
                </a:solidFill>
              </a:rPr>
              <a:t> </a:t>
            </a:r>
            <a:r>
              <a:rPr lang="en-US" altLang="ko-KR" sz="2800" dirty="0">
                <a:solidFill>
                  <a:srgbClr val="00C4FF"/>
                </a:solidFill>
              </a:rPr>
              <a:t>API</a:t>
            </a:r>
            <a:r>
              <a:rPr lang="ko-KR" altLang="en-US" sz="2800" dirty="0">
                <a:solidFill>
                  <a:srgbClr val="00C4FF"/>
                </a:solidFill>
              </a:rPr>
              <a:t> 동작 흐름에 초점을 맞춥니다</a:t>
            </a:r>
            <a:r>
              <a:rPr lang="en-US" altLang="ko-KR" sz="2800" dirty="0">
                <a:solidFill>
                  <a:srgbClr val="00C4FF"/>
                </a:solidFill>
              </a:rPr>
              <a:t>.</a:t>
            </a:r>
          </a:p>
          <a:p>
            <a:pPr marL="0" indent="0">
              <a:buClr>
                <a:srgbClr val="079ADD"/>
              </a:buClr>
            </a:pPr>
            <a:r>
              <a:rPr lang="ko-KR" altLang="en-US" sz="2400" dirty="0">
                <a:solidFill>
                  <a:srgbClr val="00C4FF"/>
                </a:solidFill>
              </a:rPr>
              <a:t>     </a:t>
            </a:r>
            <a:r>
              <a:rPr lang="en-US" altLang="ko-KR" sz="2400" dirty="0">
                <a:solidFill>
                  <a:srgbClr val="00C4FF"/>
                </a:solidFill>
              </a:rPr>
              <a:t>-</a:t>
            </a:r>
            <a:r>
              <a:rPr lang="ko-KR" altLang="en-US" sz="2400" dirty="0">
                <a:solidFill>
                  <a:srgbClr val="00C4FF"/>
                </a:solidFill>
              </a:rPr>
              <a:t> </a:t>
            </a:r>
            <a:r>
              <a:rPr lang="en-US" altLang="ko-KR" sz="2400" dirty="0">
                <a:solidFill>
                  <a:srgbClr val="00C4FF"/>
                </a:solidFill>
              </a:rPr>
              <a:t>API </a:t>
            </a:r>
            <a:r>
              <a:rPr lang="ko-KR" altLang="en-US" sz="2400" dirty="0">
                <a:solidFill>
                  <a:srgbClr val="00C4FF"/>
                </a:solidFill>
              </a:rPr>
              <a:t>동작 흐름이란</a:t>
            </a:r>
            <a:r>
              <a:rPr lang="en-US" altLang="ko-KR" sz="2400" dirty="0">
                <a:solidFill>
                  <a:srgbClr val="00C4FF"/>
                </a:solidFill>
              </a:rPr>
              <a:t>?</a:t>
            </a:r>
            <a:r>
              <a:rPr lang="ko-KR" altLang="en-US" sz="2400" dirty="0">
                <a:solidFill>
                  <a:srgbClr val="00C4FF"/>
                </a:solidFill>
              </a:rPr>
              <a:t> </a:t>
            </a:r>
            <a:r>
              <a:rPr lang="en-US" altLang="ko-KR" sz="2400" dirty="0">
                <a:solidFill>
                  <a:srgbClr val="00C4FF"/>
                </a:solidFill>
              </a:rPr>
              <a:t>API</a:t>
            </a:r>
            <a:r>
              <a:rPr lang="ko-KR" altLang="en-US" sz="2400" dirty="0">
                <a:solidFill>
                  <a:srgbClr val="00C4FF"/>
                </a:solidFill>
              </a:rPr>
              <a:t>의 </a:t>
            </a:r>
            <a:r>
              <a:rPr lang="ko-KR" altLang="en-US" sz="2400" dirty="0" err="1">
                <a:solidFill>
                  <a:srgbClr val="00C4FF"/>
                </a:solidFill>
              </a:rPr>
              <a:t>레이턴시</a:t>
            </a:r>
            <a:r>
              <a:rPr lang="en-US" altLang="ko-KR" sz="2400" dirty="0">
                <a:solidFill>
                  <a:srgbClr val="00C4FF"/>
                </a:solidFill>
              </a:rPr>
              <a:t>,</a:t>
            </a:r>
            <a:r>
              <a:rPr lang="ko-KR" altLang="en-US" sz="2400" dirty="0">
                <a:solidFill>
                  <a:srgbClr val="00C4FF"/>
                </a:solidFill>
              </a:rPr>
              <a:t> </a:t>
            </a:r>
            <a:r>
              <a:rPr lang="ko-KR" altLang="en-US" sz="2400" dirty="0" err="1">
                <a:solidFill>
                  <a:srgbClr val="00C4FF"/>
                </a:solidFill>
              </a:rPr>
              <a:t>트레이싱</a:t>
            </a:r>
            <a:r>
              <a:rPr lang="ko-KR" altLang="en-US" sz="2400" dirty="0">
                <a:solidFill>
                  <a:srgbClr val="00C4FF"/>
                </a:solidFill>
              </a:rPr>
              <a:t> 등 </a:t>
            </a:r>
            <a:r>
              <a:rPr lang="en-US" altLang="ko-KR" sz="2400" dirty="0">
                <a:solidFill>
                  <a:srgbClr val="00C4FF"/>
                </a:solidFill>
              </a:rPr>
              <a:t>API</a:t>
            </a:r>
            <a:r>
              <a:rPr lang="ko-KR" altLang="en-US" sz="2400" dirty="0">
                <a:solidFill>
                  <a:srgbClr val="00C4FF"/>
                </a:solidFill>
              </a:rPr>
              <a:t>의 트래픽에 관한 관찰</a:t>
            </a:r>
            <a:endParaRPr lang="en-US" altLang="ko-KR" sz="2400" dirty="0">
              <a:solidFill>
                <a:srgbClr val="00C4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</a:pPr>
            <a:endParaRPr sz="2800" dirty="0"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816576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ce3f88fed4_5_688"/>
          <p:cNvSpPr txBox="1">
            <a:spLocks noGrp="1"/>
          </p:cNvSpPr>
          <p:nvPr>
            <p:ph type="title"/>
          </p:nvPr>
        </p:nvSpPr>
        <p:spPr>
          <a:xfrm>
            <a:off x="322916" y="2284690"/>
            <a:ext cx="10355244" cy="18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300" rIns="0" bIns="146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Datadog Metrics</a:t>
            </a:r>
            <a:endParaRPr lang="ko-KR" altLang="en-US" dirty="0">
              <a:cs typeface="Pretendard" panose="02000503000000020004" pitchFamily="2" charset="-127"/>
            </a:endParaRPr>
          </a:p>
        </p:txBody>
      </p:sp>
      <p:sp>
        <p:nvSpPr>
          <p:cNvPr id="500" name="Google Shape;500;g2ce3f88fed4_5_688"/>
          <p:cNvSpPr txBox="1">
            <a:spLocks noGrp="1"/>
          </p:cNvSpPr>
          <p:nvPr>
            <p:ph type="body" idx="5"/>
          </p:nvPr>
        </p:nvSpPr>
        <p:spPr>
          <a:xfrm>
            <a:off x="5691775" y="4404704"/>
            <a:ext cx="6026838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ko-KR" altLang="en-US" sz="2400" dirty="0">
                <a:cs typeface="Pretendard" panose="02000503000000020004" pitchFamily="2" charset="-127"/>
              </a:rPr>
              <a:t>커스텀 </a:t>
            </a:r>
            <a:r>
              <a:rPr lang="ko-KR" altLang="en-US" sz="2400" dirty="0" err="1">
                <a:cs typeface="Pretendard" panose="02000503000000020004" pitchFamily="2" charset="-127"/>
              </a:rPr>
              <a:t>메트릭과</a:t>
            </a:r>
            <a:r>
              <a:rPr lang="ko-KR" altLang="en-US" sz="2400" dirty="0">
                <a:cs typeface="Pretendard" panose="02000503000000020004" pitchFamily="2" charset="-127"/>
              </a:rPr>
              <a:t> 로그 기반 </a:t>
            </a:r>
            <a:r>
              <a:rPr lang="ko-KR" altLang="en-US" sz="2400" dirty="0" err="1">
                <a:cs typeface="Pretendard" panose="02000503000000020004" pitchFamily="2" charset="-127"/>
              </a:rPr>
              <a:t>메트릭</a:t>
            </a:r>
            <a:endParaRPr sz="2400" dirty="0">
              <a:cs typeface="Pretendard" panose="02000503000000020004" pitchFamily="2" charset="-127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B5B86064-8963-98FA-EC3C-4581391C5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E73F322D-E6FA-AF29-FA7B-C3276475B7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Datadog Metrics</a:t>
            </a:r>
            <a:endParaRPr dirty="0"/>
          </a:p>
        </p:txBody>
      </p:sp>
      <p:sp>
        <p:nvSpPr>
          <p:cNvPr id="540" name="Google Shape;540;g2ce3f88fed4_5_725">
            <a:extLst>
              <a:ext uri="{FF2B5EF4-FFF2-40B4-BE49-F238E27FC236}">
                <a16:creationId xmlns:a16="http://schemas.microsoft.com/office/drawing/2014/main" id="{86145143-946D-157B-15B9-4E33BF7278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2997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데이터독의 </a:t>
            </a:r>
            <a:r>
              <a:rPr lang="ko-KR" altLang="en-US" sz="2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메트릭</a:t>
            </a: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유형</a:t>
            </a:r>
            <a:endParaRPr lang="en-US" altLang="ko-KR" sz="2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1257300" lvl="2"/>
            <a:r>
              <a:rPr lang="en-US" altLang="ko-KR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Built-in Metrics</a:t>
            </a:r>
          </a:p>
          <a:p>
            <a:pPr marL="1257300" lvl="2"/>
            <a:r>
              <a:rPr lang="en-US" altLang="ko-KR" sz="2400" dirty="0">
                <a:latin typeface="Apple SD Gothic Neo" panose="02000300000000000000" pitchFamily="2" charset="-127"/>
                <a:ea typeface="Apple SD Gothic Neo" panose="02000300000000000000" pitchFamily="2" charset="-127"/>
                <a:sym typeface="Arial"/>
              </a:rPr>
              <a:t>OTLP Metrics</a:t>
            </a:r>
          </a:p>
          <a:p>
            <a:pPr marL="1257300" lvl="2"/>
            <a:r>
              <a:rPr lang="en-US" altLang="ko-KR" sz="2400" dirty="0">
                <a:latin typeface="Apple SD Gothic Neo" panose="02000300000000000000" pitchFamily="2" charset="-127"/>
                <a:ea typeface="Apple SD Gothic Neo" panose="02000300000000000000" pitchFamily="2" charset="-127"/>
                <a:sym typeface="Arial"/>
              </a:rPr>
              <a:t>Custom Metrics</a:t>
            </a:r>
          </a:p>
          <a:p>
            <a:pPr marL="1714500" lvl="3">
              <a:buFontTx/>
              <a:buChar char="-"/>
            </a:pPr>
            <a:r>
              <a:rPr lang="en-US" altLang="ko-KR" sz="2200" dirty="0">
                <a:latin typeface="Apple SD Gothic Neo" panose="02000300000000000000" pitchFamily="2" charset="-127"/>
                <a:ea typeface="Apple SD Gothic Neo" panose="02000300000000000000" pitchFamily="2" charset="-127"/>
                <a:sym typeface="Arial"/>
              </a:rPr>
              <a:t>Logs to Metrics</a:t>
            </a:r>
            <a:endParaRPr lang="en-US" altLang="ko-KR" sz="2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344261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89BEC27C-EB40-29D1-D364-BE5415F45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59D9A9B3-68A8-2A8C-D6E1-1BFB8F8E0C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Built-in Metrics</a:t>
            </a:r>
            <a:r>
              <a:rPr lang="ko-KR" altLang="en-US" dirty="0">
                <a:cs typeface="Pretendard" panose="02000503000000020004" pitchFamily="2" charset="-127"/>
              </a:rPr>
              <a:t> </a:t>
            </a:r>
            <a:r>
              <a:rPr lang="en-US" altLang="ko-KR" dirty="0">
                <a:cs typeface="Pretendard" panose="02000503000000020004" pitchFamily="2" charset="-127"/>
              </a:rPr>
              <a:t>(</a:t>
            </a:r>
            <a:r>
              <a:rPr lang="ko-KR" altLang="en-US" dirty="0">
                <a:cs typeface="Pretendard" panose="02000503000000020004" pitchFamily="2" charset="-127"/>
              </a:rPr>
              <a:t>기본 </a:t>
            </a:r>
            <a:r>
              <a:rPr lang="ko-KR" altLang="en-US" dirty="0" err="1">
                <a:cs typeface="Pretendard" panose="02000503000000020004" pitchFamily="2" charset="-127"/>
              </a:rPr>
              <a:t>메트릭</a:t>
            </a:r>
            <a:r>
              <a:rPr lang="en-US" altLang="ko-KR" dirty="0">
                <a:cs typeface="Pretendard" panose="02000503000000020004" pitchFamily="2" charset="-127"/>
              </a:rPr>
              <a:t>)</a:t>
            </a:r>
            <a:endParaRPr dirty="0"/>
          </a:p>
        </p:txBody>
      </p:sp>
      <p:sp>
        <p:nvSpPr>
          <p:cNvPr id="540" name="Google Shape;540;g2ce3f88fed4_5_725">
            <a:extLst>
              <a:ext uri="{FF2B5EF4-FFF2-40B4-BE49-F238E27FC236}">
                <a16:creationId xmlns:a16="http://schemas.microsoft.com/office/drawing/2014/main" id="{D3C223A9-97EB-7828-4B08-F055B4B7D2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Datadog</a:t>
            </a: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에서 기본적으로 제공하는 </a:t>
            </a:r>
            <a:r>
              <a:rPr lang="ko-KR" altLang="en-US" sz="2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메트릭</a:t>
            </a:r>
            <a:endParaRPr lang="en-US" altLang="ko-KR" sz="2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- Datadog Agent 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구성 필요 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(API, 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접근 권한 등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..)</a:t>
            </a: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-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특정 언어 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프레임워크 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Datadog 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라이브러리 추가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APM 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활성화를 위한 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Tracer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설정</a:t>
            </a:r>
            <a:endParaRPr lang="en-US" altLang="ko-KR" sz="2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endParaRPr lang="en-US" altLang="ko-KR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Datadog Agent</a:t>
            </a:r>
            <a:r>
              <a:rPr lang="ko-KR" altLang="en-US" sz="2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를</a:t>
            </a: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통해 수집되는 정보</a:t>
            </a:r>
            <a:endParaRPr lang="en-US" altLang="ko-KR" sz="2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914400" lvl="2" indent="0">
              <a:spcBef>
                <a:spcPts val="0"/>
              </a:spcBef>
              <a:buSzPts val="2520"/>
              <a:buNone/>
            </a:pPr>
            <a:r>
              <a:rPr lang="ko-KR" altLang="en-US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예시</a:t>
            </a:r>
            <a:r>
              <a:rPr lang="en-US" altLang="ko-KR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 </a:t>
            </a:r>
            <a:r>
              <a:rPr lang="en" altLang="ko-KR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CPU </a:t>
            </a:r>
            <a:r>
              <a:rPr lang="ko-KR" altLang="en-US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사용률</a:t>
            </a:r>
            <a:r>
              <a:rPr lang="en-US" altLang="ko-KR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ko-KR" altLang="en-US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메모리 사용률</a:t>
            </a:r>
            <a:r>
              <a:rPr lang="en-US" altLang="ko-KR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ko-KR" altLang="en-US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네트워크 트래픽 등</a:t>
            </a:r>
            <a:endParaRPr lang="en-US" altLang="ko-KR" sz="24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b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</a:br>
            <a:endParaRPr lang="en-US" altLang="ko-KR" sz="2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333981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6969BA7B-F1CF-D540-CD67-0604346C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62A57798-24E5-1380-0DD4-527D7330C0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altLang="ko-KR" dirty="0">
                <a:cs typeface="Pretendard" panose="02000503000000020004" pitchFamily="2" charset="-127"/>
              </a:rPr>
              <a:t>OTLP</a:t>
            </a:r>
            <a:br>
              <a:rPr lang="en-US" altLang="ko-KR" dirty="0">
                <a:cs typeface="Pretendard" panose="02000503000000020004" pitchFamily="2" charset="-127"/>
              </a:rPr>
            </a:br>
            <a:endParaRPr dirty="0"/>
          </a:p>
        </p:txBody>
      </p:sp>
      <p:sp>
        <p:nvSpPr>
          <p:cNvPr id="540" name="Google Shape;540;g2ce3f88fed4_5_725">
            <a:extLst>
              <a:ext uri="{FF2B5EF4-FFF2-40B4-BE49-F238E27FC236}">
                <a16:creationId xmlns:a16="http://schemas.microsoft.com/office/drawing/2014/main" id="{B66181B7-284E-ED64-EC1C-D4925A2159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3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20"/>
              <a:buFont typeface="Noto Sans Symbols"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2019</a:t>
            </a:r>
            <a:r>
              <a: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년</a:t>
            </a: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,</a:t>
            </a:r>
            <a:r>
              <a: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</a:t>
            </a:r>
            <a:r>
              <a:rPr kumimoji="0" lang="en" altLang="ko-KR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OpenTelemetry</a:t>
            </a:r>
            <a:r>
              <a:rPr kumimoji="0" lang="ko-KR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탄생</a:t>
            </a:r>
            <a:endParaRPr kumimoji="0" lang="en" altLang="ko-KR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20"/>
              <a:buFont typeface="Noto Sans Symbols"/>
              <a:buNone/>
              <a:tabLst/>
              <a:defRPr/>
            </a:pPr>
            <a:r>
              <a:rPr kumimoji="0" lang="en" altLang="ko-K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OpenCensus</a:t>
            </a:r>
            <a:r>
              <a:rPr kumimoji="0" lang="en" altLang="ko-K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(Google)</a:t>
            </a:r>
            <a:r>
              <a: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와 </a:t>
            </a:r>
            <a:r>
              <a:rPr kumimoji="0" lang="en" altLang="ko-K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OpenTracing</a:t>
            </a:r>
            <a:r>
              <a:rPr kumimoji="0" lang="en" altLang="ko-K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(CNCF)</a:t>
            </a:r>
            <a:r>
              <a: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이라는 두 개의 주요 </a:t>
            </a:r>
            <a:r>
              <a:rPr kumimoji="0" lang="en" altLang="ko-K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observability</a:t>
            </a:r>
            <a:r>
              <a: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프로젝트가 통합</a:t>
            </a:r>
            <a:br>
              <a:rPr kumimoji="0" lang="en-US" altLang="ko-KR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</a:b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-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언어 독립적인 명세</a:t>
            </a:r>
          </a:p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20"/>
              <a:buFont typeface="Noto Sans Symbols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-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높은 성능과 확장성</a:t>
            </a:r>
          </a:p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20"/>
              <a:buFont typeface="Noto Sans Symbols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-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다양한 </a:t>
            </a:r>
            <a:r>
              <a:rPr kumimoji="0" lang="ko-KR" alt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백엔드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 시스템 지원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20"/>
              <a:buFontTx/>
              <a:buChar char="-"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Protocol Buffers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기반의 효율적인 직렬화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20"/>
              <a:buFont typeface="Noto Sans Symbols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ple SD Gothic Neo" panose="02000300000000000000" pitchFamily="2" charset="-127"/>
                <a:ea typeface="Apple SD Gothic Neo" panose="02000300000000000000" pitchFamily="2" charset="-127"/>
                <a:sym typeface="Play"/>
              </a:rPr>
              <a:t>Etc...</a:t>
            </a:r>
            <a:endParaRPr lang="en-US" altLang="ko-KR" sz="2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20"/>
              <a:buFont typeface="Noto Sans Symbols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ple SD Gothic Neo" panose="02000300000000000000" pitchFamily="2" charset="-127"/>
              <a:ea typeface="Apple SD Gothic Neo" panose="02000300000000000000" pitchFamily="2" charset="-127"/>
              <a:sym typeface="Play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2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텔레메트리</a:t>
            </a: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데이터</a:t>
            </a: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</a:t>
            </a:r>
            <a:r>
              <a:rPr lang="ko-KR" altLang="en-US" sz="2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메트릭스</a:t>
            </a: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로그</a:t>
            </a: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ko-KR" altLang="en-US" sz="2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트레이스</a:t>
            </a: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r>
              <a:rPr lang="ko-KR" altLang="en-US" sz="2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를</a:t>
            </a: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전송하기 위한 표준 프로토콜</a:t>
            </a:r>
            <a:endParaRPr lang="en-US" altLang="ko-KR" sz="2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관찰가능성</a:t>
            </a:r>
            <a: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(O</a:t>
            </a:r>
            <a:r>
              <a:rPr lang="en" altLang="ko-KR" sz="24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bservability</a:t>
            </a:r>
            <a:r>
              <a:rPr lang="en-US" altLang="ko-KR" sz="24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  <a:r>
              <a:rPr lang="ko-KR" altLang="en-US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의 필요성 증가</a:t>
            </a:r>
            <a:br>
              <a:rPr lang="en-US" altLang="ko-KR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</a:br>
            <a:r>
              <a:rPr lang="ko-KR" altLang="en-US" sz="1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현대의 분산 시스템과 </a:t>
            </a:r>
            <a:r>
              <a:rPr lang="ko-KR" altLang="en-US" sz="1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마이크로서비스</a:t>
            </a:r>
            <a:r>
              <a:rPr lang="ko-KR" altLang="en-US" sz="1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아키텍처가 복잡해지면서 시스템 모니터링의 중요성이 증가</a:t>
            </a:r>
            <a:endParaRPr lang="en-US" altLang="ko-KR" sz="1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1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기존의 모니터링 도구들은 각각 독자적인 프로토콜과 형식을 사용하여 호환성 문제가 발생</a:t>
            </a:r>
            <a:endParaRPr lang="en-US" altLang="ko-KR" sz="1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719981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28E623AA-1303-1BBB-E66D-2B1209327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FAEA6343-D134-9618-F587-A7707B5AB5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en-US" altLang="ko-KR" dirty="0">
                <a:cs typeface="Pretendard" panose="02000503000000020004" pitchFamily="2" charset="-127"/>
              </a:rPr>
              <a:t>OTLP Metrics</a:t>
            </a:r>
            <a:br>
              <a:rPr lang="en-US" altLang="ko-KR" dirty="0">
                <a:cs typeface="Pretendard" panose="02000503000000020004" pitchFamily="2" charset="-127"/>
              </a:rPr>
            </a:br>
            <a:endParaRPr dirty="0"/>
          </a:p>
        </p:txBody>
      </p:sp>
      <p:sp>
        <p:nvSpPr>
          <p:cNvPr id="540" name="Google Shape;540;g2ce3f88fed4_5_725">
            <a:extLst>
              <a:ext uri="{FF2B5EF4-FFF2-40B4-BE49-F238E27FC236}">
                <a16:creationId xmlns:a16="http://schemas.microsoft.com/office/drawing/2014/main" id="{2BA98869-6A45-5360-69B3-CEF6A93400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191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Datadog</a:t>
            </a: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에서 지원하는 </a:t>
            </a:r>
            <a:r>
              <a:rPr lang="en" altLang="ko-KR" sz="2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OpenTelemetry</a:t>
            </a:r>
            <a:r>
              <a:rPr lang="en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Protocol</a:t>
            </a: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방식</a:t>
            </a:r>
            <a:endParaRPr lang="en-US" altLang="ko-KR" sz="2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2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OpenTelemetry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프로젝트를 위해 설계된 범용 </a:t>
            </a:r>
            <a:r>
              <a:rPr lang="ko-KR" altLang="en-US" sz="20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텔레메트리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데이터 전송 프로토콜</a:t>
            </a: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2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  </a:t>
            </a: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      </a:t>
            </a:r>
            <a:r>
              <a:rPr lang="en-US" altLang="ko-KR" sz="28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OpenTelemetry</a:t>
            </a: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</a:t>
            </a: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-&gt;  Datadog </a:t>
            </a: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에이전트</a:t>
            </a:r>
            <a:endParaRPr lang="en-US" altLang="ko-KR" sz="2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</a:t>
            </a:r>
            <a:r>
              <a:rPr lang="en-US" altLang="ko-KR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        Collector             -&gt;  Datadog HTTP API</a:t>
            </a: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1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1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1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*opensource</a:t>
            </a:r>
            <a:br>
              <a:rPr lang="en-US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</a:br>
            <a:r>
              <a:rPr lang="en-US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  </a:t>
            </a:r>
            <a:r>
              <a:rPr lang="en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Metrics</a:t>
            </a:r>
            <a:r>
              <a:rPr lang="ko-KR" altLang="en-US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-US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-&gt;</a:t>
            </a:r>
            <a:r>
              <a:rPr lang="ko-KR" altLang="en-US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 </a:t>
            </a:r>
            <a:r>
              <a:rPr lang="en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Prometheus.  |.  Logs -&gt; Elasticsearch   |  Traces -&gt; Jaeger</a:t>
            </a: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**</a:t>
            </a:r>
            <a:r>
              <a:rPr lang="en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https://</a:t>
            </a:r>
            <a:r>
              <a:rPr lang="en" altLang="ko-KR" sz="16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docs.datadoghq.com</a:t>
            </a:r>
            <a:r>
              <a:rPr lang="en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en" altLang="ko-KR" sz="16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opentelemetry</a:t>
            </a:r>
            <a:r>
              <a:rPr lang="en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r>
              <a:rPr lang="en" altLang="ko-KR" sz="16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otel_metrics</a:t>
            </a:r>
            <a:r>
              <a:rPr lang="en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</a:t>
            </a:r>
            <a:endParaRPr lang="en-US" altLang="ko-KR" sz="16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7FF3350C-D881-0DC5-4C29-7D69D221E94E}"/>
              </a:ext>
            </a:extLst>
          </p:cNvPr>
          <p:cNvGrpSpPr/>
          <p:nvPr/>
        </p:nvGrpSpPr>
        <p:grpSpPr>
          <a:xfrm>
            <a:off x="1713185" y="2869324"/>
            <a:ext cx="6337737" cy="1072055"/>
            <a:chOff x="977462" y="2869324"/>
            <a:chExt cx="6337737" cy="1072055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256A37CC-FB4D-A139-3442-9961F8625B06}"/>
                </a:ext>
              </a:extLst>
            </p:cNvPr>
            <p:cNvSpPr/>
            <p:nvPr/>
          </p:nvSpPr>
          <p:spPr>
            <a:xfrm>
              <a:off x="977462" y="2869324"/>
              <a:ext cx="2753710" cy="1072055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C1B79C40-A7FF-5CAE-2ABF-8AC7EEDE6C02}"/>
                </a:ext>
              </a:extLst>
            </p:cNvPr>
            <p:cNvSpPr/>
            <p:nvPr/>
          </p:nvSpPr>
          <p:spPr>
            <a:xfrm>
              <a:off x="4146331" y="2942897"/>
              <a:ext cx="3168868" cy="48610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6A9C2C61-CA38-F362-4FBA-8AFB122E53B3}"/>
                </a:ext>
              </a:extLst>
            </p:cNvPr>
            <p:cNvSpPr/>
            <p:nvPr/>
          </p:nvSpPr>
          <p:spPr>
            <a:xfrm>
              <a:off x="4146330" y="3429000"/>
              <a:ext cx="3168869" cy="48610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348710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>
          <a:extLst>
            <a:ext uri="{FF2B5EF4-FFF2-40B4-BE49-F238E27FC236}">
              <a16:creationId xmlns:a16="http://schemas.microsoft.com/office/drawing/2014/main" id="{666FD325-3841-9893-2745-ABE62BB42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ce3f88fed4_5_725">
            <a:extLst>
              <a:ext uri="{FF2B5EF4-FFF2-40B4-BE49-F238E27FC236}">
                <a16:creationId xmlns:a16="http://schemas.microsoft.com/office/drawing/2014/main" id="{B9462A0F-E972-DAEF-4AD8-A97B8F052C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lay"/>
              <a:buNone/>
            </a:pPr>
            <a:r>
              <a:rPr lang="en-US" altLang="ko-KR" dirty="0">
                <a:cs typeface="Pretendard" panose="02000503000000020004" pitchFamily="2" charset="-127"/>
              </a:rPr>
              <a:t>Custom Metrics</a:t>
            </a:r>
            <a:endParaRPr lang="en-US" dirty="0"/>
          </a:p>
        </p:txBody>
      </p:sp>
      <p:sp>
        <p:nvSpPr>
          <p:cNvPr id="540" name="Google Shape;540;g2ce3f88fed4_5_725">
            <a:extLst>
              <a:ext uri="{FF2B5EF4-FFF2-40B4-BE49-F238E27FC236}">
                <a16:creationId xmlns:a16="http://schemas.microsoft.com/office/drawing/2014/main" id="{5D9CA45B-8B24-E3E0-87C7-ACE92970A7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85900"/>
            <a:ext cx="11582400" cy="408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28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사용자가 직접 정의하고 수집하는 맞춤형 측정 지표</a:t>
            </a:r>
            <a:endParaRPr lang="en-US" altLang="ko-KR" sz="28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*Metrics Types: COUNT, RATE, GAUGE, HISTOGRAM, DISTRIBUTION</a:t>
            </a: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2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예시</a:t>
            </a:r>
            <a:r>
              <a:rPr lang="en-US" altLang="ko-KR" sz="22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)</a:t>
            </a: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애플리케이션 에러 횟수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: Count</a:t>
            </a:r>
            <a:endParaRPr lang="ko-KR" altLang="en-US" sz="2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CPU 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사용률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, </a:t>
            </a:r>
            <a:r>
              <a:rPr lang="ko-KR" altLang="en-US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메모리 사용량</a:t>
            </a: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: Gauge</a:t>
            </a:r>
            <a:endParaRPr lang="ko-KR" altLang="en-US" sz="2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20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avg, count, median, 95percentile, max: Histogram</a:t>
            </a: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20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r>
              <a:rPr lang="en-US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* https://</a:t>
            </a:r>
            <a:r>
              <a:rPr lang="en-US" altLang="ko-KR" sz="1600" dirty="0" err="1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docs.datadoghq.com</a:t>
            </a:r>
            <a:r>
              <a:rPr lang="en-US" altLang="ko-KR" sz="1600" dirty="0">
                <a:latin typeface="Apple SD Gothic Neo" panose="02000300000000000000" pitchFamily="2" charset="-127"/>
                <a:ea typeface="Apple SD Gothic Neo" panose="02000300000000000000" pitchFamily="2" charset="-127"/>
              </a:rPr>
              <a:t>/metrics/types</a:t>
            </a:r>
            <a:endParaRPr lang="ko-KR" altLang="en-US" sz="16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  <a:p>
            <a:pPr marL="457200" lvl="1" indent="0">
              <a:spcBef>
                <a:spcPts val="0"/>
              </a:spcBef>
              <a:buSzPts val="2520"/>
              <a:buNone/>
            </a:pPr>
            <a:endParaRPr lang="en-US" altLang="ko-KR" sz="2200" dirty="0">
              <a:latin typeface="Apple SD Gothic Neo" panose="02000300000000000000" pitchFamily="2" charset="-127"/>
              <a:ea typeface="Apple SD Gothic Neo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1522597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00000000-0000-0000-0000-000000000000"/>
  <p:tag name="SLIDO_EVENT_UUID" val="27a951cf-18bf-4846-af6f-7624ec664441"/>
  <p:tag name="SLIDO_EVENT_SECTION_UUID" val="f04825a7-3800-45a1-a8e5-391c348aa9f1"/>
</p:tagLst>
</file>

<file path=ppt/theme/theme1.xml><?xml version="1.0" encoding="utf-8"?>
<a:theme xmlns:a="http://schemas.openxmlformats.org/drawingml/2006/main" name="DatadogKRUG">
  <a:themeElements>
    <a:clrScheme name="AWS Summit 2024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0B9ADD"/>
      </a:accent1>
      <a:accent2>
        <a:srgbClr val="0055C5"/>
      </a:accent2>
      <a:accent3>
        <a:srgbClr val="802BFF"/>
      </a:accent3>
      <a:accent4>
        <a:srgbClr val="F242BB"/>
      </a:accent4>
      <a:accent5>
        <a:srgbClr val="FA7228"/>
      </a:accent5>
      <a:accent6>
        <a:srgbClr val="FFCC66"/>
      </a:accent6>
      <a:hlink>
        <a:srgbClr val="0B9ADD"/>
      </a:hlink>
      <a:folHlink>
        <a:srgbClr val="0B9AD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reInforce 2023b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80EAA8"/>
      </a:accent1>
      <a:accent2>
        <a:srgbClr val="47AEFF"/>
      </a:accent2>
      <a:accent3>
        <a:srgbClr val="EA74D4"/>
      </a:accent3>
      <a:accent4>
        <a:srgbClr val="B332E2"/>
      </a:accent4>
      <a:accent5>
        <a:srgbClr val="FF4D00"/>
      </a:accent5>
      <a:accent6>
        <a:srgbClr val="052E6B"/>
      </a:accent6>
      <a:hlink>
        <a:srgbClr val="47AEFF"/>
      </a:hlink>
      <a:folHlink>
        <a:srgbClr val="47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43600</TotalTime>
  <Words>2093</Words>
  <Application>Microsoft Macintosh PowerPoint</Application>
  <PresentationFormat>와이드스크린</PresentationFormat>
  <Paragraphs>258</Paragraphs>
  <Slides>27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8" baseType="lpstr">
      <vt:lpstr>Pretendard</vt:lpstr>
      <vt:lpstr>Wingdings</vt:lpstr>
      <vt:lpstr>IBM Plex Sans KR</vt:lpstr>
      <vt:lpstr>Noto Sans Symbols</vt:lpstr>
      <vt:lpstr>Pretendard Variable Medium</vt:lpstr>
      <vt:lpstr>Arial</vt:lpstr>
      <vt:lpstr>BM JUA OTF</vt:lpstr>
      <vt:lpstr>Apple SD Gothic Neo</vt:lpstr>
      <vt:lpstr>Oi</vt:lpstr>
      <vt:lpstr>Play</vt:lpstr>
      <vt:lpstr>DatadogKRUG</vt:lpstr>
      <vt:lpstr>PowerPoint 프레젠테이션</vt:lpstr>
      <vt:lpstr>목차</vt:lpstr>
      <vt:lpstr>전제조건</vt:lpstr>
      <vt:lpstr>Datadog Metrics</vt:lpstr>
      <vt:lpstr>Datadog Metrics</vt:lpstr>
      <vt:lpstr>Built-in Metrics (기본 메트릭)</vt:lpstr>
      <vt:lpstr>OTLP </vt:lpstr>
      <vt:lpstr>OTLP Metrics </vt:lpstr>
      <vt:lpstr>Custom Metrics</vt:lpstr>
      <vt:lpstr>Logs to Metrics</vt:lpstr>
      <vt:lpstr>PowerPoint 프레젠테이션</vt:lpstr>
      <vt:lpstr>API Gateway</vt:lpstr>
      <vt:lpstr>MSA</vt:lpstr>
      <vt:lpstr>MSA</vt:lpstr>
      <vt:lpstr>API Gateway 등장</vt:lpstr>
      <vt:lpstr>API 로그 관리하기</vt:lpstr>
      <vt:lpstr>운영자는 만능인가..?</vt:lpstr>
      <vt:lpstr>API Gateway를 통과하며 일어나는 일..? </vt:lpstr>
      <vt:lpstr>API Management</vt:lpstr>
      <vt:lpstr>Logs by API Management</vt:lpstr>
      <vt:lpstr>Logs to Metics</vt:lpstr>
      <vt:lpstr>Logs to Metics</vt:lpstr>
      <vt:lpstr>Dashboard from Metrics</vt:lpstr>
      <vt:lpstr>데모 시연</vt:lpstr>
      <vt:lpstr>감사합니다.</vt:lpstr>
      <vt:lpstr>Q&amp;A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윤서율(2012310034)</cp:lastModifiedBy>
  <cp:revision>258</cp:revision>
  <dcterms:created xsi:type="dcterms:W3CDTF">2024-02-16T01:44:51Z</dcterms:created>
  <dcterms:modified xsi:type="dcterms:W3CDTF">2025-02-19T07:44:36Z</dcterms:modified>
  <cp:category/>
</cp:coreProperties>
</file>